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8" r:id="rId2"/>
    <p:sldId id="260" r:id="rId3"/>
    <p:sldId id="278" r:id="rId4"/>
    <p:sldId id="266" r:id="rId5"/>
    <p:sldId id="265" r:id="rId6"/>
    <p:sldId id="271" r:id="rId7"/>
    <p:sldId id="268" r:id="rId8"/>
    <p:sldId id="287" r:id="rId9"/>
    <p:sldId id="269" r:id="rId10"/>
    <p:sldId id="270" r:id="rId11"/>
    <p:sldId id="280" r:id="rId12"/>
    <p:sldId id="277" r:id="rId13"/>
    <p:sldId id="279" r:id="rId14"/>
    <p:sldId id="275" r:id="rId15"/>
    <p:sldId id="294" r:id="rId16"/>
    <p:sldId id="282" r:id="rId17"/>
    <p:sldId id="281" r:id="rId18"/>
    <p:sldId id="291" r:id="rId19"/>
    <p:sldId id="293" r:id="rId20"/>
    <p:sldId id="283" r:id="rId21"/>
    <p:sldId id="276" r:id="rId22"/>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66492" autoAdjust="0"/>
  </p:normalViewPr>
  <p:slideViewPr>
    <p:cSldViewPr snapToGrid="0">
      <p:cViewPr varScale="1">
        <p:scale>
          <a:sx n="77" d="100"/>
          <a:sy n="77" d="100"/>
        </p:scale>
        <p:origin x="1800" y="90"/>
      </p:cViewPr>
      <p:guideLst/>
    </p:cSldViewPr>
  </p:slideViewPr>
  <p:notesTextViewPr>
    <p:cViewPr>
      <p:scale>
        <a:sx n="3" d="2"/>
        <a:sy n="3" d="2"/>
      </p:scale>
      <p:origin x="0" y="0"/>
    </p:cViewPr>
  </p:notesTextViewPr>
  <p:notesViewPr>
    <p:cSldViewPr snapToGrid="0">
      <p:cViewPr varScale="1">
        <p:scale>
          <a:sx n="96" d="100"/>
          <a:sy n="96" d="100"/>
        </p:scale>
        <p:origin x="364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12D9FA4-9FDB-48D6-8851-EC9997AB110A}" type="datetimeFigureOut">
              <a:rPr lang="en-NZ" smtClean="0"/>
              <a:t>31/08/2017</a:t>
            </a:fld>
            <a:endParaRPr lang="en-NZ"/>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AF53FAF0-AEFB-4665-B11C-D4965EEB1B75}" type="slidenum">
              <a:rPr lang="en-NZ" smtClean="0"/>
              <a:t>‹#›</a:t>
            </a:fld>
            <a:endParaRPr lang="en-NZ"/>
          </a:p>
        </p:txBody>
      </p:sp>
    </p:spTree>
    <p:extLst>
      <p:ext uri="{BB962C8B-B14F-4D97-AF65-F5344CB8AC3E}">
        <p14:creationId xmlns:p14="http://schemas.microsoft.com/office/powerpoint/2010/main" val="2071476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7728BC3B-2D6E-4234-BFE0-B8D8735FFEB0}" type="slidenum">
              <a:rPr lang="en-NZ" smtClean="0"/>
              <a:pPr/>
              <a:t>1</a:t>
            </a:fld>
            <a:endParaRPr lang="en-NZ" dirty="0"/>
          </a:p>
        </p:txBody>
      </p:sp>
    </p:spTree>
    <p:extLst>
      <p:ext uri="{BB962C8B-B14F-4D97-AF65-F5344CB8AC3E}">
        <p14:creationId xmlns:p14="http://schemas.microsoft.com/office/powerpoint/2010/main" val="2503428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If a parent,</a:t>
            </a:r>
            <a:r>
              <a:rPr lang="en-NZ" baseline="0" dirty="0" smtClean="0"/>
              <a:t> teacher, any other professional has concerns re the development of a child, it can be referred to appropriate services for an assessment. ( Waikato: CDC)</a:t>
            </a:r>
          </a:p>
          <a:p>
            <a:endParaRPr lang="en-NZ" baseline="0" dirty="0" smtClean="0"/>
          </a:p>
          <a:p>
            <a:r>
              <a:rPr lang="en-NZ" baseline="0" dirty="0" smtClean="0"/>
              <a:t>When a child has a </a:t>
            </a:r>
            <a:r>
              <a:rPr lang="en-NZ" u="sng" baseline="0" dirty="0" smtClean="0"/>
              <a:t>confirmed diagnosis </a:t>
            </a:r>
            <a:r>
              <a:rPr lang="en-NZ" baseline="0" dirty="0" smtClean="0"/>
              <a:t>of a disability it is eligible for services under MOH and will be referred to the NASC agency in their area. </a:t>
            </a:r>
          </a:p>
          <a:p>
            <a:endParaRPr lang="en-NZ" dirty="0" smtClean="0"/>
          </a:p>
          <a:p>
            <a:r>
              <a:rPr lang="en-NZ" dirty="0" smtClean="0"/>
              <a:t>NASC = Needs</a:t>
            </a:r>
            <a:r>
              <a:rPr lang="en-NZ" baseline="0" dirty="0" smtClean="0"/>
              <a:t> assessment service coordination with offices throughout NZ. Waikato – DSL, Bay of Plenty – Support Net </a:t>
            </a:r>
            <a:endParaRPr lang="en-NZ" dirty="0" smtClean="0"/>
          </a:p>
          <a:p>
            <a:endParaRPr lang="en-NZ" dirty="0" smtClean="0"/>
          </a:p>
          <a:p>
            <a:r>
              <a:rPr lang="en-NZ" dirty="0" smtClean="0"/>
              <a:t>NASC</a:t>
            </a:r>
            <a:r>
              <a:rPr lang="en-NZ" baseline="0" dirty="0" smtClean="0"/>
              <a:t> agency will refer for a needs assessment to identify what the life looks like for the child and the family and what support may be needed. </a:t>
            </a:r>
          </a:p>
          <a:p>
            <a:endParaRPr lang="en-NZ" dirty="0" smtClean="0"/>
          </a:p>
          <a:p>
            <a:r>
              <a:rPr lang="en-NZ" dirty="0" smtClean="0"/>
              <a:t>Run through what each stands for. </a:t>
            </a:r>
          </a:p>
          <a:p>
            <a:endParaRPr lang="en-NZ" dirty="0"/>
          </a:p>
          <a:p>
            <a:r>
              <a:rPr lang="en-NZ" baseline="0" dirty="0" smtClean="0"/>
              <a:t>Professionals will know their own field of practice, but</a:t>
            </a:r>
            <a:r>
              <a:rPr lang="en-NZ" dirty="0" smtClean="0"/>
              <a:t> generally only have an overview of other fields, the disability language is often new to professionals who's core business is not disability </a:t>
            </a:r>
          </a:p>
          <a:p>
            <a:endParaRPr lang="en-NZ" baseline="0" dirty="0" smtClean="0"/>
          </a:p>
          <a:p>
            <a:r>
              <a:rPr lang="en-NZ" baseline="0" dirty="0" smtClean="0"/>
              <a:t>Remember parents have to work with Agencies, they don’t have a choice and this is why collaboration is important </a:t>
            </a:r>
          </a:p>
        </p:txBody>
      </p:sp>
      <p:sp>
        <p:nvSpPr>
          <p:cNvPr id="4" name="Slide Number Placeholder 3"/>
          <p:cNvSpPr>
            <a:spLocks noGrp="1"/>
          </p:cNvSpPr>
          <p:nvPr>
            <p:ph type="sldNum" sz="quarter" idx="10"/>
          </p:nvPr>
        </p:nvSpPr>
        <p:spPr/>
        <p:txBody>
          <a:bodyPr/>
          <a:lstStyle/>
          <a:p>
            <a:fld id="{A389347E-7923-42EA-8A01-F034D6BE8F11}" type="slidenum">
              <a:rPr lang="en-NZ" smtClean="0"/>
              <a:t>10</a:t>
            </a:fld>
            <a:endParaRPr lang="en-NZ"/>
          </a:p>
        </p:txBody>
      </p:sp>
    </p:spTree>
    <p:extLst>
      <p:ext uri="{BB962C8B-B14F-4D97-AF65-F5344CB8AC3E}">
        <p14:creationId xmlns:p14="http://schemas.microsoft.com/office/powerpoint/2010/main" val="2958868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1" u="sng" dirty="0" smtClean="0"/>
              <a:t>Activity 1:</a:t>
            </a:r>
            <a:r>
              <a:rPr lang="en-NZ" b="1" u="sng" baseline="0" dirty="0" smtClean="0"/>
              <a:t> </a:t>
            </a:r>
          </a:p>
          <a:p>
            <a:r>
              <a:rPr lang="en-NZ" baseline="0" dirty="0" smtClean="0"/>
              <a:t>Before we talk more about collaboration we would like to know more about your knowledge of collaboration.</a:t>
            </a:r>
          </a:p>
          <a:p>
            <a:r>
              <a:rPr lang="en-NZ" baseline="0" dirty="0" smtClean="0"/>
              <a:t>On a scale from 1 – 10; 1 being have developing knowledge of collaboration – 10 feeling very confident could you please get up and place on the line. </a:t>
            </a:r>
          </a:p>
          <a:p>
            <a:endParaRPr lang="en-NZ" dirty="0" smtClean="0"/>
          </a:p>
          <a:p>
            <a:r>
              <a:rPr lang="en-NZ" dirty="0" smtClean="0"/>
              <a:t>Feedback from participants</a:t>
            </a:r>
            <a:r>
              <a:rPr lang="en-NZ" baseline="0" dirty="0" smtClean="0"/>
              <a:t> re why they placed themselves where they are. </a:t>
            </a:r>
          </a:p>
          <a:p>
            <a:r>
              <a:rPr lang="en-NZ" baseline="0" dirty="0" smtClean="0"/>
              <a:t/>
            </a:r>
            <a:br>
              <a:rPr lang="en-NZ" baseline="0" dirty="0" smtClean="0"/>
            </a:br>
            <a:r>
              <a:rPr lang="en-NZ" b="1" u="sng" baseline="0" dirty="0" smtClean="0"/>
              <a:t>Activity 2: </a:t>
            </a:r>
          </a:p>
          <a:p>
            <a:r>
              <a:rPr lang="en-NZ" baseline="0" dirty="0" smtClean="0"/>
              <a:t>Please talk to the person next to you about: What are the personal skills needed to work in collaboration with other?</a:t>
            </a:r>
            <a:endParaRPr lang="en-NZ"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smtClean="0"/>
              <a:t>Feedback from participants.</a:t>
            </a:r>
            <a:r>
              <a:rPr lang="en-NZ" baseline="0" dirty="0" smtClean="0"/>
              <a:t> </a:t>
            </a:r>
            <a:endParaRPr lang="en-NZ" dirty="0" smtClean="0"/>
          </a:p>
          <a:p>
            <a:endParaRPr lang="en-NZ" dirty="0" smtClean="0"/>
          </a:p>
          <a:p>
            <a:r>
              <a:rPr lang="en-NZ" dirty="0" smtClean="0"/>
              <a:t>Skills: communication,</a:t>
            </a:r>
            <a:r>
              <a:rPr lang="en-NZ" baseline="0" dirty="0" smtClean="0"/>
              <a:t> active engagement and participation. To look holistically @ the situation and not just the part you play. This creates a common understanding for moving forward. </a:t>
            </a:r>
            <a:endParaRPr lang="en-NZ" dirty="0" smtClean="0"/>
          </a:p>
          <a:p>
            <a:endParaRPr lang="en-NZ" dirty="0" smtClean="0"/>
          </a:p>
          <a:p>
            <a:endParaRPr lang="en-NZ" baseline="0" dirty="0" smtClean="0"/>
          </a:p>
        </p:txBody>
      </p:sp>
      <p:sp>
        <p:nvSpPr>
          <p:cNvPr id="4" name="Slide Number Placeholder 3"/>
          <p:cNvSpPr>
            <a:spLocks noGrp="1"/>
          </p:cNvSpPr>
          <p:nvPr>
            <p:ph type="sldNum" sz="quarter" idx="10"/>
          </p:nvPr>
        </p:nvSpPr>
        <p:spPr/>
        <p:txBody>
          <a:bodyPr/>
          <a:lstStyle/>
          <a:p>
            <a:fld id="{AF53FAF0-AEFB-4665-B11C-D4965EEB1B75}" type="slidenum">
              <a:rPr lang="en-NZ" smtClean="0"/>
              <a:t>11</a:t>
            </a:fld>
            <a:endParaRPr lang="en-NZ"/>
          </a:p>
        </p:txBody>
      </p:sp>
    </p:spTree>
    <p:extLst>
      <p:ext uri="{BB962C8B-B14F-4D97-AF65-F5344CB8AC3E}">
        <p14:creationId xmlns:p14="http://schemas.microsoft.com/office/powerpoint/2010/main" val="25081676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Collaborative</a:t>
            </a:r>
            <a:r>
              <a:rPr lang="en-NZ" baseline="0" dirty="0" smtClean="0"/>
              <a:t> practice brings together families and professionals from different sectors </a:t>
            </a:r>
          </a:p>
          <a:p>
            <a:endParaRPr lang="en-NZ" baseline="0" dirty="0" smtClean="0"/>
          </a:p>
          <a:p>
            <a:r>
              <a:rPr lang="en-NZ" baseline="0" dirty="0" smtClean="0"/>
              <a:t>It is about respectful and more responsive support for families and to improve outcomes</a:t>
            </a:r>
          </a:p>
          <a:p>
            <a:endParaRPr lang="en-NZ"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baseline="0" dirty="0" smtClean="0"/>
              <a:t>Collaborative practice is a commitment to the child and the family for successful outcomes. </a:t>
            </a:r>
          </a:p>
          <a:p>
            <a:r>
              <a:rPr lang="en-NZ" baseline="0" dirty="0" smtClean="0"/>
              <a:t/>
            </a:r>
            <a:br>
              <a:rPr lang="en-NZ" baseline="0" dirty="0" smtClean="0"/>
            </a:br>
            <a:endParaRPr lang="en-NZ" dirty="0" smtClean="0"/>
          </a:p>
          <a:p>
            <a:endParaRPr lang="en-NZ" baseline="0" dirty="0" smtClean="0"/>
          </a:p>
        </p:txBody>
      </p:sp>
      <p:sp>
        <p:nvSpPr>
          <p:cNvPr id="4" name="Slide Number Placeholder 3"/>
          <p:cNvSpPr>
            <a:spLocks noGrp="1"/>
          </p:cNvSpPr>
          <p:nvPr>
            <p:ph type="sldNum" sz="quarter" idx="10"/>
          </p:nvPr>
        </p:nvSpPr>
        <p:spPr/>
        <p:txBody>
          <a:bodyPr/>
          <a:lstStyle/>
          <a:p>
            <a:fld id="{AF53FAF0-AEFB-4665-B11C-D4965EEB1B75}" type="slidenum">
              <a:rPr lang="en-NZ" smtClean="0"/>
              <a:t>12</a:t>
            </a:fld>
            <a:endParaRPr lang="en-NZ"/>
          </a:p>
        </p:txBody>
      </p:sp>
    </p:spTree>
    <p:extLst>
      <p:ext uri="{BB962C8B-B14F-4D97-AF65-F5344CB8AC3E}">
        <p14:creationId xmlns:p14="http://schemas.microsoft.com/office/powerpoint/2010/main" val="4157194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2125" y="1057275"/>
            <a:ext cx="5961063" cy="33543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smtClean="0"/>
              <a:t>Collaborative</a:t>
            </a:r>
            <a:r>
              <a:rPr lang="en-NZ" baseline="0" dirty="0" smtClean="0"/>
              <a:t> practice involves individuals and professionals working together and delivers outcomes that are not easily achieved by working alone </a:t>
            </a:r>
          </a:p>
          <a:p>
            <a:endParaRPr lang="en-NZ"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baseline="0" dirty="0" smtClean="0"/>
              <a:t>It is about responding to identified needs and to improve service provision, to address complex issues with multiple or inter-related causes </a:t>
            </a:r>
          </a:p>
          <a:p>
            <a:endParaRPr lang="en-NZ" baseline="0" dirty="0" smtClean="0"/>
          </a:p>
          <a:p>
            <a:r>
              <a:rPr lang="en-NZ" baseline="0" dirty="0" smtClean="0"/>
              <a:t>But: It can be challenging  and requires effort from all involved </a:t>
            </a:r>
          </a:p>
          <a:p>
            <a:endParaRPr lang="en-NZ" baseline="0" dirty="0" smtClean="0"/>
          </a:p>
          <a:p>
            <a:r>
              <a:rPr lang="en-NZ" baseline="0" dirty="0" smtClean="0"/>
              <a:t>And: it is about equality of partnership. Gossip and judgement is not appropriate</a:t>
            </a:r>
          </a:p>
          <a:p>
            <a:endParaRPr lang="en-NZ" baseline="0" dirty="0" smtClean="0"/>
          </a:p>
          <a:p>
            <a:r>
              <a:rPr lang="en-NZ" baseline="0" dirty="0" smtClean="0"/>
              <a:t>There is a risk that parents get side-lined. There are often more professionals at the table than family/family members.</a:t>
            </a:r>
          </a:p>
          <a:p>
            <a:r>
              <a:rPr lang="en-NZ" baseline="0" dirty="0" smtClean="0"/>
              <a:t>What do you think it feels when 10 professional start to talk about your child. Often meetings are needed because things are not working well. </a:t>
            </a:r>
          </a:p>
          <a:p>
            <a:r>
              <a:rPr lang="en-NZ" baseline="0" dirty="0" smtClean="0"/>
              <a:t>Parents have feelings of failure, not having adequate skills and being overwhelmed. </a:t>
            </a:r>
          </a:p>
          <a:p>
            <a:endParaRPr lang="en-NZ" baseline="0" dirty="0"/>
          </a:p>
        </p:txBody>
      </p:sp>
      <p:sp>
        <p:nvSpPr>
          <p:cNvPr id="4" name="Slide Number Placeholder 3"/>
          <p:cNvSpPr>
            <a:spLocks noGrp="1"/>
          </p:cNvSpPr>
          <p:nvPr>
            <p:ph type="sldNum" sz="quarter" idx="10"/>
          </p:nvPr>
        </p:nvSpPr>
        <p:spPr/>
        <p:txBody>
          <a:bodyPr/>
          <a:lstStyle/>
          <a:p>
            <a:fld id="{AF53FAF0-AEFB-4665-B11C-D4965EEB1B75}" type="slidenum">
              <a:rPr lang="en-NZ" smtClean="0"/>
              <a:t>13</a:t>
            </a:fld>
            <a:endParaRPr lang="en-NZ"/>
          </a:p>
        </p:txBody>
      </p:sp>
    </p:spTree>
    <p:extLst>
      <p:ext uri="{BB962C8B-B14F-4D97-AF65-F5344CB8AC3E}">
        <p14:creationId xmlns:p14="http://schemas.microsoft.com/office/powerpoint/2010/main" val="3210586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dirty="0" smtClean="0"/>
              <a:t>Honouring families experiences, knowledge and needs – THEY ARE THE EXPERT ON THEIR CHILD</a:t>
            </a:r>
          </a:p>
          <a:p>
            <a:endParaRPr lang="en-NZ" sz="1200" dirty="0" smtClean="0"/>
          </a:p>
          <a:p>
            <a:r>
              <a:rPr lang="en-NZ" sz="1200" dirty="0" smtClean="0"/>
              <a:t>And navigate the disability system –</a:t>
            </a:r>
            <a:r>
              <a:rPr lang="en-NZ" sz="1200" baseline="0" dirty="0" smtClean="0"/>
              <a:t> ALONG WITH MOE, MSD, MOH, EGL and understand the language as mentioned earlier. </a:t>
            </a:r>
          </a:p>
          <a:p>
            <a:endParaRPr lang="en-NZ" sz="1200" dirty="0" smtClean="0"/>
          </a:p>
          <a:p>
            <a:r>
              <a:rPr lang="en-NZ" sz="1200" dirty="0" smtClean="0"/>
              <a:t>Importance to tailor service to the needs of the child</a:t>
            </a:r>
            <a:r>
              <a:rPr lang="en-NZ" sz="1200" baseline="0" dirty="0" smtClean="0"/>
              <a:t> and not to apply a one size fits all approach </a:t>
            </a:r>
            <a:endParaRPr lang="en-NZ" sz="1200" dirty="0" smtClean="0"/>
          </a:p>
          <a:p>
            <a:endParaRPr lang="en-NZ" sz="1200" dirty="0" smtClean="0"/>
          </a:p>
          <a:p>
            <a:r>
              <a:rPr lang="en-NZ" sz="1200" dirty="0" smtClean="0"/>
              <a:t>Helping families to envision future pathway – THIS</a:t>
            </a:r>
            <a:r>
              <a:rPr lang="en-NZ" sz="1200" baseline="0" dirty="0" smtClean="0"/>
              <a:t> IS OFTEN THE BIGGEST CONCERN OF A FAMILY IS WHAT WILL HAPPEN AS THE CHILD GETS OLDER AND THE PARENTS AGE, WHO WILL MEET THE NEEDS OF THEIR CHILD, WHAT DOES THE CHILD/FAMILY ENVISION THIS WILL LOOK LIKE?</a:t>
            </a:r>
            <a:endParaRPr lang="en-NZ" sz="1200" dirty="0" smtClean="0"/>
          </a:p>
          <a:p>
            <a:endParaRPr lang="en-NZ" sz="1200" dirty="0" smtClean="0"/>
          </a:p>
          <a:p>
            <a:r>
              <a:rPr lang="en-NZ" dirty="0" smtClean="0"/>
              <a:t>It</a:t>
            </a:r>
            <a:r>
              <a:rPr lang="en-NZ" baseline="0" dirty="0" smtClean="0"/>
              <a:t> is about: </a:t>
            </a:r>
            <a:endParaRPr lang="en-NZ" dirty="0" smtClean="0"/>
          </a:p>
          <a:p>
            <a:r>
              <a:rPr lang="en-NZ" dirty="0" smtClean="0"/>
              <a:t>Believing</a:t>
            </a:r>
            <a:r>
              <a:rPr lang="en-NZ" baseline="0" dirty="0" smtClean="0"/>
              <a:t> in possibilities</a:t>
            </a:r>
          </a:p>
          <a:p>
            <a:r>
              <a:rPr lang="en-NZ" baseline="0" dirty="0" smtClean="0"/>
              <a:t>Focusing on resourcefulness</a:t>
            </a:r>
          </a:p>
          <a:p>
            <a:r>
              <a:rPr lang="en-NZ" baseline="0" dirty="0" smtClean="0"/>
              <a:t>Making work more accountable </a:t>
            </a:r>
          </a:p>
          <a:p>
            <a:r>
              <a:rPr lang="en-NZ" baseline="0" dirty="0" smtClean="0"/>
              <a:t>Better and/or different interventions </a:t>
            </a:r>
          </a:p>
          <a:p>
            <a:endParaRPr lang="en-NZ" baseline="0" dirty="0" smtClean="0"/>
          </a:p>
        </p:txBody>
      </p:sp>
      <p:sp>
        <p:nvSpPr>
          <p:cNvPr id="4" name="Slide Number Placeholder 3"/>
          <p:cNvSpPr>
            <a:spLocks noGrp="1"/>
          </p:cNvSpPr>
          <p:nvPr>
            <p:ph type="sldNum" sz="quarter" idx="10"/>
          </p:nvPr>
        </p:nvSpPr>
        <p:spPr/>
        <p:txBody>
          <a:bodyPr/>
          <a:lstStyle/>
          <a:p>
            <a:fld id="{AF53FAF0-AEFB-4665-B11C-D4965EEB1B75}" type="slidenum">
              <a:rPr lang="en-NZ" smtClean="0"/>
              <a:t>14</a:t>
            </a:fld>
            <a:endParaRPr lang="en-NZ"/>
          </a:p>
        </p:txBody>
      </p:sp>
    </p:spTree>
    <p:extLst>
      <p:ext uri="{BB962C8B-B14F-4D97-AF65-F5344CB8AC3E}">
        <p14:creationId xmlns:p14="http://schemas.microsoft.com/office/powerpoint/2010/main" val="4124988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smtClean="0"/>
              <a:t>What are the barriers to successful collaboration? </a:t>
            </a:r>
          </a:p>
          <a:p>
            <a:endParaRPr lang="en-NZ" dirty="0" smtClean="0"/>
          </a:p>
          <a:p>
            <a:r>
              <a:rPr lang="en-NZ" dirty="0" smtClean="0"/>
              <a:t>Please have a chat with those</a:t>
            </a:r>
            <a:r>
              <a:rPr lang="en-NZ" baseline="0" dirty="0" smtClean="0"/>
              <a:t> near you on what your thoughts are. </a:t>
            </a:r>
            <a:endParaRPr lang="en-NZ" dirty="0" smtClean="0"/>
          </a:p>
          <a:p>
            <a:endParaRPr lang="en-NZ" dirty="0" smtClean="0"/>
          </a:p>
          <a:p>
            <a:r>
              <a:rPr lang="en-NZ" baseline="0" dirty="0" smtClean="0"/>
              <a:t>Feedback as we go through the next slide </a:t>
            </a:r>
          </a:p>
        </p:txBody>
      </p:sp>
      <p:sp>
        <p:nvSpPr>
          <p:cNvPr id="4" name="Slide Number Placeholder 3"/>
          <p:cNvSpPr>
            <a:spLocks noGrp="1"/>
          </p:cNvSpPr>
          <p:nvPr>
            <p:ph type="sldNum" sz="quarter" idx="10"/>
          </p:nvPr>
        </p:nvSpPr>
        <p:spPr/>
        <p:txBody>
          <a:bodyPr/>
          <a:lstStyle/>
          <a:p>
            <a:fld id="{AF53FAF0-AEFB-4665-B11C-D4965EEB1B75}" type="slidenum">
              <a:rPr lang="en-NZ" smtClean="0"/>
              <a:t>15</a:t>
            </a:fld>
            <a:endParaRPr lang="en-NZ"/>
          </a:p>
        </p:txBody>
      </p:sp>
    </p:spTree>
    <p:extLst>
      <p:ext uri="{BB962C8B-B14F-4D97-AF65-F5344CB8AC3E}">
        <p14:creationId xmlns:p14="http://schemas.microsoft.com/office/powerpoint/2010/main" val="2809544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Bringing people together</a:t>
            </a:r>
            <a:r>
              <a:rPr lang="en-NZ" baseline="0" dirty="0" smtClean="0"/>
              <a:t> often entails bringing differences together. </a:t>
            </a:r>
          </a:p>
          <a:p>
            <a:endParaRPr lang="en-NZ" baseline="0" dirty="0" smtClean="0"/>
          </a:p>
          <a:p>
            <a:r>
              <a:rPr lang="en-NZ" baseline="0" dirty="0" smtClean="0"/>
              <a:t>Barriers: </a:t>
            </a:r>
          </a:p>
          <a:p>
            <a:pPr marL="171450" indent="-171450">
              <a:buFontTx/>
              <a:buChar char="-"/>
            </a:pPr>
            <a:r>
              <a:rPr lang="en-NZ" baseline="0" dirty="0" smtClean="0"/>
              <a:t>Families may not want to give permission for collaboration between agencies – fear, mistrust, judgement concerns </a:t>
            </a:r>
          </a:p>
          <a:p>
            <a:pPr marL="171450" indent="-171450">
              <a:buFontTx/>
              <a:buChar char="-"/>
            </a:pPr>
            <a:r>
              <a:rPr lang="en-NZ" baseline="0" dirty="0" smtClean="0"/>
              <a:t>Some professionals will shy away from taking on tasks</a:t>
            </a:r>
          </a:p>
          <a:p>
            <a:pPr marL="171450" indent="-171450">
              <a:buFontTx/>
              <a:buChar char="-"/>
            </a:pPr>
            <a:r>
              <a:rPr lang="en-NZ" baseline="0" dirty="0" smtClean="0"/>
              <a:t>Contractual obligations used as a rationale not to think outside the square </a:t>
            </a:r>
          </a:p>
          <a:p>
            <a:endParaRPr lang="en-NZ" baseline="0" dirty="0" smtClean="0"/>
          </a:p>
          <a:p>
            <a:r>
              <a:rPr lang="en-NZ" baseline="0" dirty="0" smtClean="0"/>
              <a:t>Key worker is important so that the responsibilities/tasks/timeframes are adhered to, solution focused is imperative to ensure successful outcomes for the family that we are working alongside of. </a:t>
            </a:r>
          </a:p>
          <a:p>
            <a:endParaRPr lang="en-NZ" baseline="0" dirty="0" smtClean="0"/>
          </a:p>
          <a:p>
            <a:r>
              <a:rPr lang="en-NZ" baseline="0" dirty="0" smtClean="0"/>
              <a:t>Case study: parent with child with ID, non verbal. Did not want to go to meetings any longer. Too overwhelming. Felt not listened to. Supported her to identify what she would like to know before the meeting and supported her throughout the meeting by helping out when she got stuck. She gained confidence. </a:t>
            </a:r>
          </a:p>
        </p:txBody>
      </p:sp>
      <p:sp>
        <p:nvSpPr>
          <p:cNvPr id="4" name="Slide Number Placeholder 3"/>
          <p:cNvSpPr>
            <a:spLocks noGrp="1"/>
          </p:cNvSpPr>
          <p:nvPr>
            <p:ph type="sldNum" sz="quarter" idx="10"/>
          </p:nvPr>
        </p:nvSpPr>
        <p:spPr/>
        <p:txBody>
          <a:bodyPr/>
          <a:lstStyle/>
          <a:p>
            <a:fld id="{AF53FAF0-AEFB-4665-B11C-D4965EEB1B75}" type="slidenum">
              <a:rPr lang="en-NZ" smtClean="0"/>
              <a:t>16</a:t>
            </a:fld>
            <a:endParaRPr lang="en-NZ"/>
          </a:p>
        </p:txBody>
      </p:sp>
    </p:spTree>
    <p:extLst>
      <p:ext uri="{BB962C8B-B14F-4D97-AF65-F5344CB8AC3E}">
        <p14:creationId xmlns:p14="http://schemas.microsoft.com/office/powerpoint/2010/main" val="988576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smtClean="0"/>
              <a:t>For parents: </a:t>
            </a:r>
          </a:p>
          <a:p>
            <a:pPr marL="171450" indent="-171450">
              <a:buFont typeface="Arial" panose="020B0604020202020204" pitchFamily="34" charset="0"/>
              <a:buChar char="•"/>
            </a:pPr>
            <a:r>
              <a:rPr lang="en-NZ" baseline="0" dirty="0" smtClean="0"/>
              <a:t>Don’t need to repeat their story again and again</a:t>
            </a:r>
          </a:p>
          <a:p>
            <a:pPr marL="171450" indent="-171450">
              <a:buFont typeface="Arial" panose="020B0604020202020204" pitchFamily="34" charset="0"/>
              <a:buChar char="•"/>
            </a:pPr>
            <a:r>
              <a:rPr lang="en-NZ" baseline="0" dirty="0" smtClean="0"/>
              <a:t>Don’t need to explain to professionals what another professional said </a:t>
            </a:r>
          </a:p>
          <a:p>
            <a:pPr marL="171450" indent="-171450">
              <a:buFont typeface="Arial" panose="020B0604020202020204" pitchFamily="34" charset="0"/>
              <a:buChar char="•"/>
            </a:pPr>
            <a:r>
              <a:rPr lang="en-NZ" baseline="0" dirty="0" smtClean="0"/>
              <a:t>Makes it easier to access information</a:t>
            </a:r>
          </a:p>
          <a:p>
            <a:pPr marL="171450" indent="-171450">
              <a:buFont typeface="Arial" panose="020B0604020202020204" pitchFamily="34" charset="0"/>
              <a:buChar char="•"/>
            </a:pPr>
            <a:r>
              <a:rPr lang="en-NZ" baseline="0" dirty="0" smtClean="0"/>
              <a:t>Feeling of being listened to and supported </a:t>
            </a:r>
          </a:p>
          <a:p>
            <a:pPr marL="171450" indent="-171450">
              <a:buFont typeface="Arial" panose="020B0604020202020204" pitchFamily="34" charset="0"/>
              <a:buChar char="•"/>
            </a:pPr>
            <a:r>
              <a:rPr lang="en-NZ" baseline="0" dirty="0" smtClean="0"/>
              <a:t>Receive current and correct information </a:t>
            </a:r>
          </a:p>
          <a:p>
            <a:pPr marL="171450" indent="-171450">
              <a:buFont typeface="Arial" panose="020B0604020202020204" pitchFamily="34" charset="0"/>
              <a:buChar char="•"/>
            </a:pPr>
            <a:endParaRPr lang="en-NZ" baseline="0" dirty="0" smtClean="0"/>
          </a:p>
          <a:p>
            <a:pPr marL="0" indent="0">
              <a:buFont typeface="Arial" panose="020B0604020202020204" pitchFamily="34" charset="0"/>
              <a:buNone/>
            </a:pPr>
            <a:r>
              <a:rPr lang="en-NZ" baseline="0" dirty="0" smtClean="0"/>
              <a:t>But sometimes feel overwhelmed as well by the sheer amount of professionals involved </a:t>
            </a:r>
          </a:p>
          <a:p>
            <a:endParaRPr lang="en-NZ" dirty="0" smtClean="0"/>
          </a:p>
          <a:p>
            <a:r>
              <a:rPr lang="en-NZ" dirty="0" smtClean="0"/>
              <a:t>With</a:t>
            </a:r>
            <a:r>
              <a:rPr lang="en-NZ" baseline="0" dirty="0" smtClean="0"/>
              <a:t> good intent a professional can share what they believe a family can access in another field of practice. This can be incorrect at times and can lead to false hope, high expectations and then they feel let down. </a:t>
            </a:r>
            <a:endParaRPr lang="en-NZ" dirty="0"/>
          </a:p>
        </p:txBody>
      </p:sp>
      <p:sp>
        <p:nvSpPr>
          <p:cNvPr id="4" name="Slide Number Placeholder 3"/>
          <p:cNvSpPr>
            <a:spLocks noGrp="1"/>
          </p:cNvSpPr>
          <p:nvPr>
            <p:ph type="sldNum" sz="quarter" idx="10"/>
          </p:nvPr>
        </p:nvSpPr>
        <p:spPr/>
        <p:txBody>
          <a:bodyPr/>
          <a:lstStyle/>
          <a:p>
            <a:fld id="{AF53FAF0-AEFB-4665-B11C-D4965EEB1B75}" type="slidenum">
              <a:rPr lang="en-NZ" smtClean="0"/>
              <a:t>17</a:t>
            </a:fld>
            <a:endParaRPr lang="en-NZ"/>
          </a:p>
        </p:txBody>
      </p:sp>
    </p:spTree>
    <p:extLst>
      <p:ext uri="{BB962C8B-B14F-4D97-AF65-F5344CB8AC3E}">
        <p14:creationId xmlns:p14="http://schemas.microsoft.com/office/powerpoint/2010/main" val="10473120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Facilitates effective communication</a:t>
            </a:r>
            <a:r>
              <a:rPr lang="en-NZ" baseline="0" dirty="0" smtClean="0"/>
              <a:t> - e</a:t>
            </a:r>
            <a:r>
              <a:rPr lang="en-NZ" dirty="0" smtClean="0"/>
              <a:t>ach profession</a:t>
            </a:r>
            <a:r>
              <a:rPr lang="en-NZ" baseline="0" dirty="0" smtClean="0"/>
              <a:t> has a specific set of skills, knowledge that gives a unique perspective </a:t>
            </a:r>
          </a:p>
          <a:p>
            <a:endParaRPr lang="en-NZ" baseline="0" dirty="0" smtClean="0"/>
          </a:p>
          <a:p>
            <a:r>
              <a:rPr lang="en-NZ" baseline="0" dirty="0" smtClean="0"/>
              <a:t>Each profession alone is often not able to address challenges related to the individual, family – even more so when supporting a family with multiple and complex needs </a:t>
            </a:r>
          </a:p>
          <a:p>
            <a:endParaRPr lang="en-NZ" baseline="0" dirty="0" smtClean="0"/>
          </a:p>
          <a:p>
            <a:r>
              <a:rPr lang="en-NZ" baseline="0" dirty="0" smtClean="0"/>
              <a:t>Improves client satisfaction and safety, improves access to services, reduces anxiety for workers, increased quality of case monitoring and relapse of support, better decision making, </a:t>
            </a:r>
          </a:p>
          <a:p>
            <a:endParaRPr lang="en-NZ" baseline="0" dirty="0" smtClean="0"/>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AF53FAF0-AEFB-4665-B11C-D4965EEB1B75}" type="slidenum">
              <a:rPr lang="en-NZ" smtClean="0"/>
              <a:t>18</a:t>
            </a:fld>
            <a:endParaRPr lang="en-NZ"/>
          </a:p>
        </p:txBody>
      </p:sp>
    </p:spTree>
    <p:extLst>
      <p:ext uri="{BB962C8B-B14F-4D97-AF65-F5344CB8AC3E}">
        <p14:creationId xmlns:p14="http://schemas.microsoft.com/office/powerpoint/2010/main" val="36084389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F53FAF0-AEFB-4665-B11C-D4965EEB1B75}" type="slidenum">
              <a:rPr lang="en-NZ" smtClean="0"/>
              <a:t>19</a:t>
            </a:fld>
            <a:endParaRPr lang="en-NZ"/>
          </a:p>
        </p:txBody>
      </p:sp>
    </p:spTree>
    <p:extLst>
      <p:ext uri="{BB962C8B-B14F-4D97-AF65-F5344CB8AC3E}">
        <p14:creationId xmlns:p14="http://schemas.microsoft.com/office/powerpoint/2010/main" val="2537177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Introduce ourselves </a:t>
            </a:r>
            <a:endParaRPr lang="en-NZ" dirty="0"/>
          </a:p>
        </p:txBody>
      </p:sp>
      <p:sp>
        <p:nvSpPr>
          <p:cNvPr id="4" name="Slide Number Placeholder 3"/>
          <p:cNvSpPr>
            <a:spLocks noGrp="1"/>
          </p:cNvSpPr>
          <p:nvPr>
            <p:ph type="sldNum" sz="quarter" idx="10"/>
          </p:nvPr>
        </p:nvSpPr>
        <p:spPr/>
        <p:txBody>
          <a:bodyPr/>
          <a:lstStyle/>
          <a:p>
            <a:fld id="{AF53FAF0-AEFB-4665-B11C-D4965EEB1B75}" type="slidenum">
              <a:rPr lang="en-NZ" smtClean="0"/>
              <a:t>2</a:t>
            </a:fld>
            <a:endParaRPr lang="en-NZ"/>
          </a:p>
        </p:txBody>
      </p:sp>
    </p:spTree>
    <p:extLst>
      <p:ext uri="{BB962C8B-B14F-4D97-AF65-F5344CB8AC3E}">
        <p14:creationId xmlns:p14="http://schemas.microsoft.com/office/powerpoint/2010/main" val="5017738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Workshop</a:t>
            </a:r>
            <a:r>
              <a:rPr lang="en-NZ" baseline="0" dirty="0" smtClean="0"/>
              <a:t> has explored concept of collaboration in relation to supporting children with disabilities </a:t>
            </a:r>
          </a:p>
          <a:p>
            <a:r>
              <a:rPr lang="en-NZ" baseline="0" dirty="0" smtClean="0"/>
              <a:t>Working in isolation means often that children and their families are more likely to miss out on support and to feel overwhelmed.</a:t>
            </a:r>
          </a:p>
          <a:p>
            <a:endParaRPr lang="en-NZ" baseline="0" dirty="0" smtClean="0"/>
          </a:p>
          <a:p>
            <a:r>
              <a:rPr lang="en-NZ" baseline="0" dirty="0" smtClean="0"/>
              <a:t>Collaboration is key to successful outcomes for children with disabilities who are more vulnerable than a child without a disability. </a:t>
            </a:r>
          </a:p>
          <a:p>
            <a:endParaRPr lang="en-NZ" dirty="0"/>
          </a:p>
        </p:txBody>
      </p:sp>
      <p:sp>
        <p:nvSpPr>
          <p:cNvPr id="4" name="Slide Number Placeholder 3"/>
          <p:cNvSpPr>
            <a:spLocks noGrp="1"/>
          </p:cNvSpPr>
          <p:nvPr>
            <p:ph type="sldNum" sz="quarter" idx="10"/>
          </p:nvPr>
        </p:nvSpPr>
        <p:spPr/>
        <p:txBody>
          <a:bodyPr/>
          <a:lstStyle/>
          <a:p>
            <a:fld id="{AF53FAF0-AEFB-4665-B11C-D4965EEB1B75}" type="slidenum">
              <a:rPr lang="en-NZ" smtClean="0"/>
              <a:t>20</a:t>
            </a:fld>
            <a:endParaRPr lang="en-NZ"/>
          </a:p>
        </p:txBody>
      </p:sp>
    </p:spTree>
    <p:extLst>
      <p:ext uri="{BB962C8B-B14F-4D97-AF65-F5344CB8AC3E}">
        <p14:creationId xmlns:p14="http://schemas.microsoft.com/office/powerpoint/2010/main" val="24831139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AF53FAF0-AEFB-4665-B11C-D4965EEB1B75}" type="slidenum">
              <a:rPr lang="en-NZ" smtClean="0"/>
              <a:t>21</a:t>
            </a:fld>
            <a:endParaRPr lang="en-NZ"/>
          </a:p>
        </p:txBody>
      </p:sp>
    </p:spTree>
    <p:extLst>
      <p:ext uri="{BB962C8B-B14F-4D97-AF65-F5344CB8AC3E}">
        <p14:creationId xmlns:p14="http://schemas.microsoft.com/office/powerpoint/2010/main" val="3290567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We work for Community Living Limited – a disability service provider located in Hamilton  - in the Te Puna Awhina Service which is specifically for supporting children with intellectual disability and or mental health.</a:t>
            </a:r>
          </a:p>
          <a:p>
            <a:endParaRPr lang="en-NZ" dirty="0"/>
          </a:p>
          <a:p>
            <a:r>
              <a:rPr lang="en-NZ" dirty="0" smtClean="0"/>
              <a:t>We are here today</a:t>
            </a:r>
            <a:r>
              <a:rPr lang="en-NZ" baseline="0" dirty="0" smtClean="0"/>
              <a:t> to share out knowledge and experiences when supporting children with a disability and their family and how a multidisciplinary approach facilitates change.  </a:t>
            </a:r>
            <a:endParaRPr lang="en-NZ" dirty="0"/>
          </a:p>
        </p:txBody>
      </p:sp>
      <p:sp>
        <p:nvSpPr>
          <p:cNvPr id="4" name="Slide Number Placeholder 3"/>
          <p:cNvSpPr>
            <a:spLocks noGrp="1"/>
          </p:cNvSpPr>
          <p:nvPr>
            <p:ph type="sldNum" sz="quarter" idx="10"/>
          </p:nvPr>
        </p:nvSpPr>
        <p:spPr/>
        <p:txBody>
          <a:bodyPr/>
          <a:lstStyle/>
          <a:p>
            <a:fld id="{AF53FAF0-AEFB-4665-B11C-D4965EEB1B75}" type="slidenum">
              <a:rPr lang="en-NZ" smtClean="0"/>
              <a:t>3</a:t>
            </a:fld>
            <a:endParaRPr lang="en-NZ"/>
          </a:p>
        </p:txBody>
      </p:sp>
    </p:spTree>
    <p:extLst>
      <p:ext uri="{BB962C8B-B14F-4D97-AF65-F5344CB8AC3E}">
        <p14:creationId xmlns:p14="http://schemas.microsoft.com/office/powerpoint/2010/main" val="2521450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r>
              <a:rPr lang="en-NZ" dirty="0" smtClean="0"/>
              <a:t>Within the Te Puna Awhina service we mainly support children with intellectual disability, but at times they can also have a combination of intellectual/physical/sensory and other issues.</a:t>
            </a:r>
          </a:p>
          <a:p>
            <a:endParaRPr lang="en-NZ" dirty="0"/>
          </a:p>
          <a:p>
            <a:r>
              <a:rPr lang="en-NZ" dirty="0" smtClean="0"/>
              <a:t>For example some children can have intellectual disability and autism, or High Functioning Autism with no intellectual disability </a:t>
            </a:r>
            <a:endParaRPr lang="en-NZ" dirty="0"/>
          </a:p>
          <a:p>
            <a:endParaRPr lang="en-NZ" dirty="0" smtClean="0"/>
          </a:p>
          <a:p>
            <a:endParaRPr lang="en-NZ" dirty="0"/>
          </a:p>
        </p:txBody>
      </p:sp>
      <p:sp>
        <p:nvSpPr>
          <p:cNvPr id="4" name="Slide Number Placeholder 3"/>
          <p:cNvSpPr>
            <a:spLocks noGrp="1"/>
          </p:cNvSpPr>
          <p:nvPr>
            <p:ph type="sldNum" sz="quarter" idx="10"/>
          </p:nvPr>
        </p:nvSpPr>
        <p:spPr/>
        <p:txBody>
          <a:bodyPr/>
          <a:lstStyle/>
          <a:p>
            <a:fld id="{AF53FAF0-AEFB-4665-B11C-D4965EEB1B75}" type="slidenum">
              <a:rPr lang="en-NZ" smtClean="0"/>
              <a:t>4</a:t>
            </a:fld>
            <a:endParaRPr lang="en-NZ"/>
          </a:p>
        </p:txBody>
      </p:sp>
    </p:spTree>
    <p:extLst>
      <p:ext uri="{BB962C8B-B14F-4D97-AF65-F5344CB8AC3E}">
        <p14:creationId xmlns:p14="http://schemas.microsoft.com/office/powerpoint/2010/main" val="9225633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defRPr/>
            </a:pPr>
            <a:r>
              <a:rPr lang="en-NZ" baseline="0" dirty="0" smtClean="0"/>
              <a:t> Rights of children underpinned internationally and nationally by:</a:t>
            </a:r>
          </a:p>
          <a:p>
            <a:pPr lvl="0">
              <a:defRPr/>
            </a:pPr>
            <a:endParaRPr lang="en-NZ" dirty="0" smtClean="0"/>
          </a:p>
          <a:p>
            <a:pPr lvl="0">
              <a:defRPr/>
            </a:pPr>
            <a:r>
              <a:rPr lang="en-US" dirty="0" smtClean="0"/>
              <a:t>The </a:t>
            </a:r>
            <a:r>
              <a:rPr lang="en-US" dirty="0"/>
              <a:t>UN Convention on the Rights of the </a:t>
            </a:r>
            <a:r>
              <a:rPr lang="en-US" dirty="0" smtClean="0"/>
              <a:t>Child </a:t>
            </a:r>
            <a:r>
              <a:rPr lang="en-NZ" dirty="0"/>
              <a:t>2 September 1990</a:t>
            </a:r>
            <a:r>
              <a:rPr lang="en-NZ" baseline="0" dirty="0" smtClean="0"/>
              <a:t>   </a:t>
            </a:r>
          </a:p>
          <a:p>
            <a:endParaRPr lang="en-US" dirty="0"/>
          </a:p>
          <a:p>
            <a:r>
              <a:rPr lang="en-NZ" dirty="0" smtClean="0"/>
              <a:t>National</a:t>
            </a:r>
            <a:r>
              <a:rPr lang="en-NZ" baseline="0" dirty="0" smtClean="0"/>
              <a:t> Perspective: </a:t>
            </a:r>
          </a:p>
          <a:p>
            <a:r>
              <a:rPr lang="en-US" b="1" dirty="0"/>
              <a:t>Children, Young Persons, and Their Families (Oranga Tamariki) Legislation Act </a:t>
            </a:r>
            <a:r>
              <a:rPr lang="en-US" b="1" dirty="0" smtClean="0"/>
              <a:t>2017</a:t>
            </a:r>
          </a:p>
          <a:p>
            <a:r>
              <a:rPr lang="en-NZ" dirty="0" smtClean="0"/>
              <a:t>T</a:t>
            </a:r>
            <a:r>
              <a:rPr lang="en-NZ" baseline="0" dirty="0" smtClean="0"/>
              <a:t>he Vulnerable Children's Act (2014)</a:t>
            </a:r>
          </a:p>
          <a:p>
            <a:r>
              <a:rPr lang="en-NZ" baseline="0" dirty="0" smtClean="0"/>
              <a:t>Both of these underpin the rights of the child and to be heard. </a:t>
            </a:r>
          </a:p>
          <a:p>
            <a:endParaRPr lang="en-NZ" dirty="0"/>
          </a:p>
          <a:p>
            <a:r>
              <a:rPr lang="en-NZ" dirty="0" smtClean="0"/>
              <a:t>These documents inform our professional practice and it is important that we recognise the child is child first and not a disabled child. </a:t>
            </a:r>
            <a:endParaRPr lang="en-NZ" dirty="0"/>
          </a:p>
        </p:txBody>
      </p:sp>
      <p:sp>
        <p:nvSpPr>
          <p:cNvPr id="4" name="Slide Number Placeholder 3"/>
          <p:cNvSpPr>
            <a:spLocks noGrp="1"/>
          </p:cNvSpPr>
          <p:nvPr>
            <p:ph type="sldNum" sz="quarter" idx="10"/>
          </p:nvPr>
        </p:nvSpPr>
        <p:spPr/>
        <p:txBody>
          <a:bodyPr/>
          <a:lstStyle/>
          <a:p>
            <a:fld id="{C1FC6190-7DCB-4D6C-A326-01936938CECB}" type="slidenum">
              <a:rPr lang="en-NZ" smtClean="0"/>
              <a:t>5</a:t>
            </a:fld>
            <a:endParaRPr lang="en-NZ"/>
          </a:p>
        </p:txBody>
      </p:sp>
    </p:spTree>
    <p:extLst>
      <p:ext uri="{BB962C8B-B14F-4D97-AF65-F5344CB8AC3E}">
        <p14:creationId xmlns:p14="http://schemas.microsoft.com/office/powerpoint/2010/main" val="826897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The way we think about disability and the beliefs we hold about disabled people have changed over time.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Today, we understand that disabled people have the same rights as non-disabled people</a:t>
            </a:r>
            <a:r>
              <a:rPr lang="en-US" sz="1200" b="0" i="0" kern="1200" baseline="0" dirty="0" smtClean="0">
                <a:solidFill>
                  <a:schemeClr val="tx1"/>
                </a:solidFill>
                <a:effectLst/>
                <a:latin typeface="+mn-lt"/>
                <a:ea typeface="+mn-ea"/>
                <a:cs typeface="+mn-cs"/>
              </a:rPr>
              <a:t> and </a:t>
            </a:r>
            <a:r>
              <a:rPr lang="en-US" sz="1200" b="0" i="0" kern="1200" dirty="0" smtClean="0">
                <a:solidFill>
                  <a:schemeClr val="tx1"/>
                </a:solidFill>
                <a:effectLst/>
                <a:latin typeface="+mn-lt"/>
                <a:ea typeface="+mn-ea"/>
                <a:cs typeface="+mn-cs"/>
              </a:rPr>
              <a:t>that disabled people face barriers to participating in and contributing to their communities that non-disabled people do not</a:t>
            </a:r>
            <a:r>
              <a:rPr lang="en-US" sz="1200" b="0" i="0" kern="1200" baseline="0" dirty="0" smtClean="0">
                <a:solidFill>
                  <a:schemeClr val="tx1"/>
                </a:solidFill>
                <a:effectLst/>
                <a:latin typeface="+mn-lt"/>
                <a:ea typeface="+mn-ea"/>
                <a:cs typeface="+mn-cs"/>
              </a:rPr>
              <a:t> face.</a:t>
            </a:r>
            <a:endParaRPr lang="en-NZ"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smtClean="0"/>
              <a:t>There was a shift from thinking that Disability</a:t>
            </a:r>
            <a:r>
              <a:rPr lang="en-NZ" baseline="0" dirty="0" smtClean="0"/>
              <a:t> is an individual problem to Disability is a problem in the society, from seeing deficits to seeing strengths. </a:t>
            </a:r>
            <a:endParaRPr lang="en-NZ"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smtClean="0"/>
          </a:p>
          <a:p>
            <a:r>
              <a:rPr lang="en-US" sz="1200" b="0" i="0" kern="1200" dirty="0" smtClean="0">
                <a:solidFill>
                  <a:schemeClr val="tx1"/>
                </a:solidFill>
                <a:effectLst/>
                <a:latin typeface="+mn-lt"/>
                <a:ea typeface="+mn-ea"/>
                <a:cs typeface="+mn-cs"/>
              </a:rPr>
              <a:t>This</a:t>
            </a:r>
            <a:r>
              <a:rPr lang="en-US" sz="1200" b="0" i="0" kern="1200" baseline="0" dirty="0" smtClean="0">
                <a:solidFill>
                  <a:schemeClr val="tx1"/>
                </a:solidFill>
                <a:effectLst/>
                <a:latin typeface="+mn-lt"/>
                <a:ea typeface="+mn-ea"/>
                <a:cs typeface="+mn-cs"/>
              </a:rPr>
              <a:t> is reflected in </a:t>
            </a:r>
            <a:r>
              <a:rPr lang="en-US" sz="1200" b="0" i="0" kern="1200" dirty="0" smtClean="0">
                <a:solidFill>
                  <a:schemeClr val="tx1"/>
                </a:solidFill>
                <a:effectLst/>
                <a:latin typeface="+mn-lt"/>
                <a:ea typeface="+mn-ea"/>
                <a:cs typeface="+mn-cs"/>
              </a:rPr>
              <a:t>The NZ</a:t>
            </a:r>
            <a:r>
              <a:rPr lang="en-US" sz="1200" b="0" i="0" kern="1200" baseline="0" dirty="0" smtClean="0">
                <a:solidFill>
                  <a:schemeClr val="tx1"/>
                </a:solidFill>
                <a:effectLst/>
                <a:latin typeface="+mn-lt"/>
                <a:ea typeface="+mn-ea"/>
                <a:cs typeface="+mn-cs"/>
              </a:rPr>
              <a:t> Disability Strategy which applies t</a:t>
            </a:r>
            <a:r>
              <a:rPr lang="en-US" sz="1200" b="0" i="0" kern="1200" dirty="0" smtClean="0">
                <a:solidFill>
                  <a:schemeClr val="tx1"/>
                </a:solidFill>
                <a:effectLst/>
                <a:latin typeface="+mn-lt"/>
                <a:ea typeface="+mn-ea"/>
                <a:cs typeface="+mn-cs"/>
              </a:rPr>
              <a:t>he </a:t>
            </a:r>
            <a:r>
              <a:rPr lang="en-US" sz="1200" b="1" i="0" kern="1200" dirty="0" smtClean="0">
                <a:solidFill>
                  <a:schemeClr val="tx1"/>
                </a:solidFill>
                <a:effectLst/>
                <a:latin typeface="+mn-lt"/>
                <a:ea typeface="+mn-ea"/>
                <a:cs typeface="+mn-cs"/>
              </a:rPr>
              <a:t>social model of disability</a:t>
            </a:r>
            <a:r>
              <a:rPr lang="en-US" sz="1200" b="0" i="0" kern="1200" dirty="0" smtClean="0">
                <a:solidFill>
                  <a:schemeClr val="tx1"/>
                </a:solidFill>
                <a:effectLst/>
                <a:latin typeface="+mn-lt"/>
                <a:ea typeface="+mn-ea"/>
                <a:cs typeface="+mn-cs"/>
              </a:rPr>
              <a:t>.</a:t>
            </a:r>
            <a:r>
              <a:rPr lang="en-US" sz="1200" b="0" i="0" kern="1200" baseline="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It</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says that </a:t>
            </a:r>
            <a:r>
              <a:rPr lang="en-US" sz="1200" b="1" i="0" kern="1200" dirty="0" smtClean="0">
                <a:solidFill>
                  <a:schemeClr val="tx1"/>
                </a:solidFill>
                <a:effectLst/>
                <a:latin typeface="+mn-lt"/>
                <a:ea typeface="+mn-ea"/>
                <a:cs typeface="+mn-cs"/>
              </a:rPr>
              <a:t>disability</a:t>
            </a:r>
            <a:r>
              <a:rPr lang="en-US" sz="1200" b="0" i="0" kern="1200" dirty="0" smtClean="0">
                <a:solidFill>
                  <a:schemeClr val="tx1"/>
                </a:solidFill>
                <a:effectLst/>
                <a:latin typeface="+mn-lt"/>
                <a:ea typeface="+mn-ea"/>
                <a:cs typeface="+mn-cs"/>
              </a:rPr>
              <a:t> is caused by the way society is </a:t>
            </a:r>
            <a:r>
              <a:rPr lang="en-US" sz="1200" b="0" i="0" kern="1200" dirty="0" err="1" smtClean="0">
                <a:solidFill>
                  <a:schemeClr val="tx1"/>
                </a:solidFill>
                <a:effectLst/>
                <a:latin typeface="+mn-lt"/>
                <a:ea typeface="+mn-ea"/>
                <a:cs typeface="+mn-cs"/>
              </a:rPr>
              <a:t>organised</a:t>
            </a:r>
            <a:r>
              <a:rPr lang="en-US" sz="1200" b="0" i="0" kern="1200" dirty="0" smtClean="0">
                <a:solidFill>
                  <a:schemeClr val="tx1"/>
                </a:solidFill>
                <a:effectLst/>
                <a:latin typeface="+mn-lt"/>
                <a:ea typeface="+mn-ea"/>
                <a:cs typeface="+mn-cs"/>
              </a:rPr>
              <a:t>, rather than by a person's impairment or difference. It looks at ways of removing barriers that restrict life choices for </a:t>
            </a:r>
            <a:r>
              <a:rPr lang="en-US" sz="1200" b="1" i="0" kern="1200" dirty="0" smtClean="0">
                <a:solidFill>
                  <a:schemeClr val="tx1"/>
                </a:solidFill>
                <a:effectLst/>
                <a:latin typeface="+mn-lt"/>
                <a:ea typeface="+mn-ea"/>
                <a:cs typeface="+mn-cs"/>
              </a:rPr>
              <a:t>disabled</a:t>
            </a:r>
            <a:r>
              <a:rPr lang="en-US" sz="1200" b="0" i="0" kern="1200" dirty="0" smtClean="0">
                <a:solidFill>
                  <a:schemeClr val="tx1"/>
                </a:solidFill>
                <a:effectLst/>
                <a:latin typeface="+mn-lt"/>
                <a:ea typeface="+mn-ea"/>
                <a:cs typeface="+mn-cs"/>
              </a:rPr>
              <a:t> people.</a:t>
            </a:r>
            <a:endParaRPr lang="en-NZ" baseline="0" dirty="0" smtClean="0"/>
          </a:p>
          <a:p>
            <a:r>
              <a:rPr lang="en-NZ" baseline="0" dirty="0" smtClean="0"/>
              <a:t> </a:t>
            </a:r>
          </a:p>
          <a:p>
            <a:r>
              <a:rPr lang="en-NZ" dirty="0" smtClean="0"/>
              <a:t>Remember that disability does not define a person, this is only part of a person’s makeup along with them being a brother, sister, grandchild, who just like everyone else like to sleep in in the morning and enjoy a bowl of ice cream</a:t>
            </a:r>
          </a:p>
          <a:p>
            <a:r>
              <a:rPr lang="en-NZ" dirty="0" smtClean="0"/>
              <a:t>An</a:t>
            </a:r>
            <a:r>
              <a:rPr lang="en-NZ" baseline="0" dirty="0" smtClean="0"/>
              <a:t> ordinary life like anybody else. </a:t>
            </a:r>
            <a:endParaRPr lang="en-NZ" dirty="0" smtClean="0"/>
          </a:p>
        </p:txBody>
      </p:sp>
      <p:sp>
        <p:nvSpPr>
          <p:cNvPr id="4" name="Slide Number Placeholder 3"/>
          <p:cNvSpPr>
            <a:spLocks noGrp="1"/>
          </p:cNvSpPr>
          <p:nvPr>
            <p:ph type="sldNum" sz="quarter" idx="10"/>
          </p:nvPr>
        </p:nvSpPr>
        <p:spPr/>
        <p:txBody>
          <a:bodyPr/>
          <a:lstStyle/>
          <a:p>
            <a:fld id="{C1FC6190-7DCB-4D6C-A326-01936938CECB}" type="slidenum">
              <a:rPr lang="en-NZ" smtClean="0"/>
              <a:t>6</a:t>
            </a:fld>
            <a:endParaRPr lang="en-NZ"/>
          </a:p>
        </p:txBody>
      </p:sp>
    </p:spTree>
    <p:extLst>
      <p:ext uri="{BB962C8B-B14F-4D97-AF65-F5344CB8AC3E}">
        <p14:creationId xmlns:p14="http://schemas.microsoft.com/office/powerpoint/2010/main" val="31124992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Learning</a:t>
            </a:r>
            <a:r>
              <a:rPr lang="en-NZ" baseline="0" dirty="0" smtClean="0"/>
              <a:t> that a child has a disability is a life changing experience for families. </a:t>
            </a:r>
            <a:endParaRPr lang="en-NZ" dirty="0"/>
          </a:p>
        </p:txBody>
      </p:sp>
      <p:sp>
        <p:nvSpPr>
          <p:cNvPr id="4" name="Slide Number Placeholder 3"/>
          <p:cNvSpPr>
            <a:spLocks noGrp="1"/>
          </p:cNvSpPr>
          <p:nvPr>
            <p:ph type="sldNum" sz="quarter" idx="10"/>
          </p:nvPr>
        </p:nvSpPr>
        <p:spPr/>
        <p:txBody>
          <a:bodyPr/>
          <a:lstStyle/>
          <a:p>
            <a:fld id="{A389347E-7923-42EA-8A01-F034D6BE8F11}" type="slidenum">
              <a:rPr lang="en-NZ" smtClean="0"/>
              <a:t>7</a:t>
            </a:fld>
            <a:endParaRPr lang="en-NZ"/>
          </a:p>
        </p:txBody>
      </p:sp>
    </p:spTree>
    <p:extLst>
      <p:ext uri="{BB962C8B-B14F-4D97-AF65-F5344CB8AC3E}">
        <p14:creationId xmlns:p14="http://schemas.microsoft.com/office/powerpoint/2010/main" val="2396153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ffectLst/>
            </a:endParaRPr>
          </a:p>
        </p:txBody>
      </p:sp>
      <p:sp>
        <p:nvSpPr>
          <p:cNvPr id="4" name="Slide Number Placeholder 3"/>
          <p:cNvSpPr>
            <a:spLocks noGrp="1"/>
          </p:cNvSpPr>
          <p:nvPr>
            <p:ph type="sldNum" sz="quarter" idx="10"/>
          </p:nvPr>
        </p:nvSpPr>
        <p:spPr/>
        <p:txBody>
          <a:bodyPr/>
          <a:lstStyle/>
          <a:p>
            <a:fld id="{AF53FAF0-AEFB-4665-B11C-D4965EEB1B75}" type="slidenum">
              <a:rPr lang="en-NZ" smtClean="0"/>
              <a:t>8</a:t>
            </a:fld>
            <a:endParaRPr lang="en-NZ"/>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447" y="1656556"/>
            <a:ext cx="3534317" cy="2664895"/>
          </a:xfrm>
          <a:prstGeom prst="rect">
            <a:avLst/>
          </a:prstGeom>
        </p:spPr>
      </p:pic>
    </p:spTree>
    <p:extLst>
      <p:ext uri="{BB962C8B-B14F-4D97-AF65-F5344CB8AC3E}">
        <p14:creationId xmlns:p14="http://schemas.microsoft.com/office/powerpoint/2010/main" val="10945769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None/>
            </a:pPr>
            <a:r>
              <a:rPr lang="en-NZ" dirty="0" smtClean="0"/>
              <a:t>Parenting</a:t>
            </a:r>
            <a:r>
              <a:rPr lang="en-NZ" baseline="0" dirty="0" smtClean="0"/>
              <a:t> is challenging under any circumstances</a:t>
            </a:r>
          </a:p>
          <a:p>
            <a:pPr>
              <a:buFont typeface="Arial" pitchFamily="34" charset="0"/>
              <a:buNone/>
            </a:pPr>
            <a:endParaRPr lang="en-NZ" baseline="0" dirty="0" smtClean="0"/>
          </a:p>
          <a:p>
            <a:pPr>
              <a:buFont typeface="Arial" pitchFamily="34" charset="0"/>
              <a:buNone/>
            </a:pPr>
            <a:r>
              <a:rPr lang="en-NZ" baseline="0" dirty="0" smtClean="0"/>
              <a:t>When having a child with disability/mental health issues, parents find themselves pushed to their physical, emotional and financial limits</a:t>
            </a:r>
          </a:p>
          <a:p>
            <a:pPr>
              <a:buFont typeface="Arial" pitchFamily="34" charset="0"/>
              <a:buNone/>
            </a:pPr>
            <a:endParaRPr lang="en-NZ" baseline="0" dirty="0" smtClean="0"/>
          </a:p>
          <a:p>
            <a:pPr>
              <a:buFont typeface="Arial" pitchFamily="34" charset="0"/>
              <a:buNone/>
            </a:pPr>
            <a:r>
              <a:rPr lang="en-NZ" baseline="0" dirty="0" smtClean="0"/>
              <a:t>In addition to the day to day responsibilities they must:</a:t>
            </a:r>
          </a:p>
          <a:p>
            <a:pPr>
              <a:buFont typeface="Arial" pitchFamily="34" charset="0"/>
              <a:buChar char="•"/>
            </a:pPr>
            <a:r>
              <a:rPr lang="en-NZ" baseline="0" dirty="0" smtClean="0"/>
              <a:t> Manage the demands of their child’s condition</a:t>
            </a:r>
          </a:p>
          <a:p>
            <a:pPr>
              <a:buFont typeface="Arial" pitchFamily="34" charset="0"/>
              <a:buChar char="•"/>
            </a:pPr>
            <a:r>
              <a:rPr lang="en-NZ" baseline="0" dirty="0" smtClean="0"/>
              <a:t> Understand their child’s needs</a:t>
            </a:r>
          </a:p>
          <a:p>
            <a:pPr>
              <a:buFont typeface="Arial" pitchFamily="34" charset="0"/>
              <a:buChar char="•"/>
            </a:pPr>
            <a:r>
              <a:rPr lang="en-NZ" baseline="0" dirty="0" smtClean="0"/>
              <a:t> </a:t>
            </a:r>
            <a:r>
              <a:rPr lang="en-NZ" dirty="0" smtClean="0"/>
              <a:t>Have strangers come into their lives</a:t>
            </a:r>
          </a:p>
          <a:p>
            <a:pPr>
              <a:buFont typeface="Arial" pitchFamily="34" charset="0"/>
              <a:buChar char="•"/>
            </a:pPr>
            <a:r>
              <a:rPr lang="en-NZ" baseline="0" dirty="0" smtClean="0"/>
              <a:t> Numerous</a:t>
            </a:r>
            <a:r>
              <a:rPr lang="en-NZ" dirty="0" smtClean="0"/>
              <a:t> appointments and assessments with Doctors, Specialists, Needs Assessors, Mental Health, social workers, occupational therapists </a:t>
            </a:r>
            <a:endParaRPr lang="en-NZ" baseline="0" dirty="0" smtClean="0"/>
          </a:p>
          <a:p>
            <a:endParaRPr lang="en-NZ" baseline="0" dirty="0" smtClean="0"/>
          </a:p>
          <a:p>
            <a:r>
              <a:rPr lang="en-NZ" dirty="0" smtClean="0"/>
              <a:t>Parents of children with a disability are more likely to be involved with agencies due to the disability of their child </a:t>
            </a:r>
          </a:p>
          <a:p>
            <a:endParaRPr lang="en-NZ" dirty="0" smtClean="0"/>
          </a:p>
        </p:txBody>
      </p:sp>
      <p:sp>
        <p:nvSpPr>
          <p:cNvPr id="4" name="Slide Number Placeholder 3"/>
          <p:cNvSpPr>
            <a:spLocks noGrp="1"/>
          </p:cNvSpPr>
          <p:nvPr>
            <p:ph type="sldNum" sz="quarter" idx="10"/>
          </p:nvPr>
        </p:nvSpPr>
        <p:spPr/>
        <p:txBody>
          <a:bodyPr/>
          <a:lstStyle/>
          <a:p>
            <a:fld id="{A389347E-7923-42EA-8A01-F034D6BE8F11}" type="slidenum">
              <a:rPr lang="en-NZ" smtClean="0"/>
              <a:t>9</a:t>
            </a:fld>
            <a:endParaRPr lang="en-NZ"/>
          </a:p>
        </p:txBody>
      </p:sp>
    </p:spTree>
    <p:extLst>
      <p:ext uri="{BB962C8B-B14F-4D97-AF65-F5344CB8AC3E}">
        <p14:creationId xmlns:p14="http://schemas.microsoft.com/office/powerpoint/2010/main" val="773709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858C4738-9011-405B-A025-DC1DCCD7E594}" type="datetimeFigureOut">
              <a:rPr lang="en-NZ" smtClean="0"/>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49101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58C4738-9011-405B-A025-DC1DCCD7E594}" type="datetimeFigureOut">
              <a:rPr lang="en-NZ" smtClean="0"/>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2670040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58C4738-9011-405B-A025-DC1DCCD7E594}" type="datetimeFigureOut">
              <a:rPr lang="en-NZ" smtClean="0"/>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1624135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858C4738-9011-405B-A025-DC1DCCD7E594}" type="datetimeFigureOut">
              <a:rPr lang="en-NZ" smtClean="0"/>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1458413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58C4738-9011-405B-A025-DC1DCCD7E594}" type="datetimeFigureOut">
              <a:rPr lang="en-NZ" smtClean="0"/>
              <a:t>31/08/2017</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1079961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858C4738-9011-405B-A025-DC1DCCD7E594}" type="datetimeFigureOut">
              <a:rPr lang="en-NZ" smtClean="0"/>
              <a:t>31/08/2017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1257410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858C4738-9011-405B-A025-DC1DCCD7E594}" type="datetimeFigureOut">
              <a:rPr lang="en-NZ" smtClean="0"/>
              <a:t>31/08/2017</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173977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858C4738-9011-405B-A025-DC1DCCD7E594}" type="datetimeFigureOut">
              <a:rPr lang="en-NZ" smtClean="0"/>
              <a:t>31/08/2017</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4185191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8C4738-9011-405B-A025-DC1DCCD7E594}" type="datetimeFigureOut">
              <a:rPr lang="en-NZ" smtClean="0"/>
              <a:t>31/08/2017</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144827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58C4738-9011-405B-A025-DC1DCCD7E594}" type="datetimeFigureOut">
              <a:rPr lang="en-NZ" smtClean="0"/>
              <a:t>31/08/2017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13323012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58C4738-9011-405B-A025-DC1DCCD7E594}" type="datetimeFigureOut">
              <a:rPr lang="en-NZ" smtClean="0"/>
              <a:t>31/08/2017</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10DB7C4-F167-4F1A-9F78-C547C511C4D2}" type="slidenum">
              <a:rPr lang="en-NZ" smtClean="0"/>
              <a:t>‹#›</a:t>
            </a:fld>
            <a:endParaRPr lang="en-NZ"/>
          </a:p>
        </p:txBody>
      </p:sp>
    </p:spTree>
    <p:extLst>
      <p:ext uri="{BB962C8B-B14F-4D97-AF65-F5344CB8AC3E}">
        <p14:creationId xmlns:p14="http://schemas.microsoft.com/office/powerpoint/2010/main" val="3438040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8C4738-9011-405B-A025-DC1DCCD7E594}" type="datetimeFigureOut">
              <a:rPr lang="en-NZ" smtClean="0"/>
              <a:t>31/08/2017</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0DB7C4-F167-4F1A-9F78-C547C511C4D2}" type="slidenum">
              <a:rPr lang="en-NZ" smtClean="0"/>
              <a:t>‹#›</a:t>
            </a:fld>
            <a:endParaRPr lang="en-NZ"/>
          </a:p>
        </p:txBody>
      </p:sp>
    </p:spTree>
    <p:extLst>
      <p:ext uri="{BB962C8B-B14F-4D97-AF65-F5344CB8AC3E}">
        <p14:creationId xmlns:p14="http://schemas.microsoft.com/office/powerpoint/2010/main" val="2959361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jpe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hyperlink" Target="http://www.portphillip.vic.gov.au/CPF_CoPP_Framework_FINAL.pdf" TargetMode="External"/><Relationship Id="rId3" Type="http://schemas.openxmlformats.org/officeDocument/2006/relationships/hyperlink" Target="https://www.odi.govt.nz/" TargetMode="External"/><Relationship Id="rId7" Type="http://schemas.openxmlformats.org/officeDocument/2006/relationships/hyperlink" Target="https://www.msd.govt.nz/documents/about-msd-and-our-work/publications-resources/service-guidelines/intensive-wraparound-support-service-spec.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s://education.govt.nz/school/student-support/special-education/intensive-wraparound-service-iws/" TargetMode="External"/><Relationship Id="rId11" Type="http://schemas.openxmlformats.org/officeDocument/2006/relationships/hyperlink" Target="http://www.un.org/development/desa/disabilities/convention-on-the-rights-of-persons-with-disabilities.html" TargetMode="External"/><Relationship Id="rId5" Type="http://schemas.openxmlformats.org/officeDocument/2006/relationships/hyperlink" Target="http://www.health.govt.nz/your-health/services-and-support/disability-services/getting-support-disability/needs-assessment-and-service-coordination-services" TargetMode="External"/><Relationship Id="rId10" Type="http://schemas.openxmlformats.org/officeDocument/2006/relationships/hyperlink" Target="http://www.msd.govt.nz/about-msd-and-our-work/publications-resources/monitoring/uncroc/" TargetMode="External"/><Relationship Id="rId4" Type="http://schemas.openxmlformats.org/officeDocument/2006/relationships/hyperlink" Target="https://www.autismnz.org.nz/" TargetMode="External"/><Relationship Id="rId9" Type="http://schemas.openxmlformats.org/officeDocument/2006/relationships/hyperlink" Target="http://www.hdc.org.n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7449" y="220891"/>
            <a:ext cx="7772400" cy="1296144"/>
          </a:xfrm>
        </p:spPr>
        <p:txBody>
          <a:bodyPr>
            <a:noAutofit/>
          </a:bodyPr>
          <a:lstStyle/>
          <a:p>
            <a:pPr algn="l"/>
            <a:r>
              <a:rPr lang="en-NZ" sz="1800" b="1" dirty="0" smtClean="0"/>
              <a:t>SSPA Conference 2017</a:t>
            </a:r>
            <a:r>
              <a:rPr lang="en-NZ" sz="1800" b="1" dirty="0"/>
              <a:t/>
            </a:r>
            <a:br>
              <a:rPr lang="en-NZ" sz="1800" b="1" dirty="0"/>
            </a:br>
            <a:r>
              <a:rPr lang="en-NZ" sz="1800" b="1" dirty="0" smtClean="0"/>
              <a:t>Wellington </a:t>
            </a:r>
            <a:r>
              <a:rPr lang="en-NZ" sz="1800" b="1" dirty="0"/>
              <a:t/>
            </a:r>
            <a:br>
              <a:rPr lang="en-NZ" sz="1800" b="1" dirty="0"/>
            </a:br>
            <a:r>
              <a:rPr lang="en-NZ" sz="1800" b="1" dirty="0" smtClean="0"/>
              <a:t>Kim Simpson, Community Facilitator </a:t>
            </a:r>
            <a:br>
              <a:rPr lang="en-NZ" sz="1800" b="1" dirty="0" smtClean="0"/>
            </a:br>
            <a:r>
              <a:rPr lang="en-NZ" sz="1800" b="1" dirty="0" smtClean="0"/>
              <a:t>Susanne </a:t>
            </a:r>
            <a:r>
              <a:rPr lang="en-NZ" sz="1800" b="1" dirty="0"/>
              <a:t>Llopis, Disability Liaison Professional </a:t>
            </a:r>
          </a:p>
        </p:txBody>
      </p:sp>
      <p:sp>
        <p:nvSpPr>
          <p:cNvPr id="3" name="Subtitle 2"/>
          <p:cNvSpPr>
            <a:spLocks noGrp="1"/>
          </p:cNvSpPr>
          <p:nvPr>
            <p:ph type="subTitle" idx="1"/>
          </p:nvPr>
        </p:nvSpPr>
        <p:spPr>
          <a:xfrm>
            <a:off x="2308041" y="2670448"/>
            <a:ext cx="7704856" cy="2406649"/>
          </a:xfrm>
        </p:spPr>
        <p:txBody>
          <a:bodyPr>
            <a:normAutofit/>
          </a:bodyPr>
          <a:lstStyle/>
          <a:p>
            <a:r>
              <a:rPr lang="en-NZ" sz="3600" b="1" dirty="0" smtClean="0">
                <a:solidFill>
                  <a:srgbClr val="007E39"/>
                </a:solidFill>
                <a:effectLst>
                  <a:outerShdw blurRad="38100" dist="38100" dir="2700000" algn="tl">
                    <a:srgbClr val="000000">
                      <a:alpha val="43137"/>
                    </a:srgbClr>
                  </a:outerShdw>
                </a:effectLst>
              </a:rPr>
              <a:t>Multi service systems approach to better support children with disability and/or mental health issues</a:t>
            </a:r>
          </a:p>
          <a:p>
            <a:endParaRPr lang="en-NZ" sz="3600" b="1" dirty="0" smtClean="0">
              <a:solidFill>
                <a:srgbClr val="007E39"/>
              </a:solidFill>
            </a:endParaRPr>
          </a:p>
        </p:txBody>
      </p:sp>
      <p:pic>
        <p:nvPicPr>
          <p:cNvPr id="4" name="Picture 4" descr="Community Living Logo - Colour clear cut.png"/>
          <p:cNvPicPr>
            <a:picLocks noChangeAspect="1"/>
          </p:cNvPicPr>
          <p:nvPr/>
        </p:nvPicPr>
        <p:blipFill>
          <a:blip r:embed="rId3" cstate="print"/>
          <a:srcRect/>
          <a:stretch>
            <a:fillRect/>
          </a:stretch>
        </p:blipFill>
        <p:spPr bwMode="auto">
          <a:xfrm>
            <a:off x="8616280" y="404664"/>
            <a:ext cx="1587202" cy="720080"/>
          </a:xfrm>
          <a:prstGeom prst="rect">
            <a:avLst/>
          </a:prstGeom>
          <a:noFill/>
          <a:ln w="9525">
            <a:noFill/>
            <a:miter lim="800000"/>
            <a:headEnd/>
            <a:tailEnd/>
          </a:ln>
        </p:spPr>
      </p:pic>
    </p:spTree>
    <p:extLst>
      <p:ext uri="{BB962C8B-B14F-4D97-AF65-F5344CB8AC3E}">
        <p14:creationId xmlns:p14="http://schemas.microsoft.com/office/powerpoint/2010/main" val="24178874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smtClean="0">
                <a:solidFill>
                  <a:srgbClr val="007E39"/>
                </a:solidFill>
                <a:effectLst>
                  <a:outerShdw blurRad="38100" dist="38100" dir="2700000" algn="tl">
                    <a:srgbClr val="000000">
                      <a:alpha val="43137"/>
                    </a:srgbClr>
                  </a:outerShdw>
                </a:effectLst>
                <a:latin typeface="+mn-lt"/>
                <a:ea typeface="+mn-ea"/>
                <a:cs typeface="+mn-cs"/>
              </a:rPr>
              <a:t>Challenges for families and professionals: </a:t>
            </a:r>
            <a:endParaRPr lang="en-NZ" sz="36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p:txBody>
          <a:bodyPr>
            <a:normAutofit/>
          </a:bodyPr>
          <a:lstStyle/>
          <a:p>
            <a:pPr marL="0" indent="0">
              <a:buNone/>
            </a:pPr>
            <a:r>
              <a:rPr lang="en-NZ" b="1" dirty="0" smtClean="0"/>
              <a:t>Need to learn a ‘new language’: </a:t>
            </a:r>
          </a:p>
          <a:p>
            <a:pPr lvl="1">
              <a:buFont typeface="Courier New" panose="02070309020205020404" pitchFamily="49" charset="0"/>
              <a:buChar char="o"/>
            </a:pPr>
            <a:r>
              <a:rPr lang="en-NZ" dirty="0" smtClean="0"/>
              <a:t> </a:t>
            </a:r>
            <a:r>
              <a:rPr lang="en-NZ" dirty="0"/>
              <a:t>Eligibility for services</a:t>
            </a:r>
            <a:r>
              <a:rPr lang="en-NZ" dirty="0" smtClean="0"/>
              <a:t>?</a:t>
            </a:r>
          </a:p>
          <a:p>
            <a:pPr lvl="1">
              <a:buFont typeface="Courier New" panose="02070309020205020404" pitchFamily="49" charset="0"/>
              <a:buChar char="o"/>
            </a:pPr>
            <a:r>
              <a:rPr lang="en-NZ" dirty="0" smtClean="0"/>
              <a:t> </a:t>
            </a:r>
            <a:r>
              <a:rPr lang="en-NZ" dirty="0"/>
              <a:t>GDD</a:t>
            </a:r>
            <a:r>
              <a:rPr lang="en-NZ" dirty="0" smtClean="0"/>
              <a:t>?</a:t>
            </a:r>
          </a:p>
          <a:p>
            <a:pPr lvl="1">
              <a:buFont typeface="Courier New" panose="02070309020205020404" pitchFamily="49" charset="0"/>
              <a:buChar char="o"/>
            </a:pPr>
            <a:r>
              <a:rPr lang="en-NZ" dirty="0"/>
              <a:t> ID</a:t>
            </a:r>
            <a:r>
              <a:rPr lang="en-NZ" dirty="0" smtClean="0"/>
              <a:t>?</a:t>
            </a:r>
          </a:p>
          <a:p>
            <a:pPr lvl="1">
              <a:buFont typeface="Courier New" panose="02070309020205020404" pitchFamily="49" charset="0"/>
              <a:buChar char="o"/>
            </a:pPr>
            <a:r>
              <a:rPr lang="en-NZ" dirty="0" smtClean="0"/>
              <a:t>NASC</a:t>
            </a:r>
            <a:r>
              <a:rPr lang="en-NZ" sz="2800" dirty="0" smtClean="0"/>
              <a:t> </a:t>
            </a:r>
            <a:endParaRPr lang="en-NZ" sz="2800" dirty="0"/>
          </a:p>
          <a:p>
            <a:pPr lvl="1">
              <a:buFont typeface="Courier New" panose="02070309020205020404" pitchFamily="49" charset="0"/>
              <a:buChar char="o"/>
            </a:pPr>
            <a:r>
              <a:rPr lang="en-NZ" sz="2800" dirty="0" smtClean="0"/>
              <a:t> Needs </a:t>
            </a:r>
            <a:r>
              <a:rPr lang="en-NZ" sz="2800" dirty="0"/>
              <a:t>assessment</a:t>
            </a:r>
            <a:r>
              <a:rPr lang="en-NZ" sz="2800" dirty="0" smtClean="0"/>
              <a:t>?</a:t>
            </a:r>
            <a:endParaRPr lang="en-NZ" sz="2800" dirty="0"/>
          </a:p>
          <a:p>
            <a:pPr lvl="1">
              <a:buFont typeface="Courier New" panose="02070309020205020404" pitchFamily="49" charset="0"/>
              <a:buChar char="o"/>
            </a:pPr>
            <a:r>
              <a:rPr lang="en-NZ" sz="2800" dirty="0" smtClean="0"/>
              <a:t> IWS</a:t>
            </a:r>
            <a:r>
              <a:rPr lang="en-NZ" sz="2800" dirty="0"/>
              <a:t>?</a:t>
            </a:r>
          </a:p>
          <a:p>
            <a:pPr lvl="1">
              <a:buFont typeface="Courier New" panose="02070309020205020404" pitchFamily="49" charset="0"/>
              <a:buChar char="o"/>
            </a:pPr>
            <a:r>
              <a:rPr lang="en-NZ" sz="2800" dirty="0" smtClean="0"/>
              <a:t> IEP?</a:t>
            </a:r>
            <a:endParaRPr lang="en-NZ" sz="2800" dirty="0"/>
          </a:p>
          <a:p>
            <a:pPr lvl="1">
              <a:buFont typeface="Courier New" panose="02070309020205020404" pitchFamily="49" charset="0"/>
              <a:buChar char="o"/>
            </a:pPr>
            <a:r>
              <a:rPr lang="en-NZ" sz="2800" dirty="0"/>
              <a:t> </a:t>
            </a:r>
            <a:r>
              <a:rPr lang="en-NZ" sz="2800" dirty="0" smtClean="0"/>
              <a:t>EGL?</a:t>
            </a:r>
          </a:p>
          <a:p>
            <a:pPr lvl="1">
              <a:buFont typeface="Courier New" panose="02070309020205020404" pitchFamily="49" charset="0"/>
              <a:buChar char="o"/>
            </a:pPr>
            <a:r>
              <a:rPr lang="en-NZ" sz="2800" dirty="0"/>
              <a:t> </a:t>
            </a:r>
            <a:r>
              <a:rPr lang="en-NZ" sz="2800" dirty="0" smtClean="0"/>
              <a:t>…</a:t>
            </a:r>
            <a:endParaRPr lang="en-NZ" sz="2800"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537998" y="667866"/>
            <a:ext cx="1587202" cy="720080"/>
          </a:xfrm>
          <a:prstGeom prst="rect">
            <a:avLst/>
          </a:prstGeom>
          <a:noFill/>
          <a:ln w="9525">
            <a:noFill/>
            <a:miter lim="800000"/>
            <a:headEnd/>
            <a:tailEnd/>
          </a:ln>
        </p:spPr>
      </p:pic>
    </p:spTree>
    <p:extLst>
      <p:ext uri="{BB962C8B-B14F-4D97-AF65-F5344CB8AC3E}">
        <p14:creationId xmlns:p14="http://schemas.microsoft.com/office/powerpoint/2010/main" val="192411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a:solidFill>
                  <a:srgbClr val="007E39"/>
                </a:solidFill>
                <a:effectLst>
                  <a:outerShdw blurRad="38100" dist="38100" dir="2700000" algn="tl">
                    <a:srgbClr val="000000">
                      <a:alpha val="43137"/>
                    </a:srgbClr>
                  </a:outerShdw>
                </a:effectLst>
                <a:latin typeface="+mn-lt"/>
                <a:ea typeface="+mn-ea"/>
                <a:cs typeface="+mn-cs"/>
              </a:rPr>
              <a:t>Collaboration: </a:t>
            </a:r>
          </a:p>
        </p:txBody>
      </p:sp>
      <p:sp>
        <p:nvSpPr>
          <p:cNvPr id="3" name="Content Placeholder 2"/>
          <p:cNvSpPr>
            <a:spLocks noGrp="1"/>
          </p:cNvSpPr>
          <p:nvPr>
            <p:ph idx="1"/>
          </p:nvPr>
        </p:nvSpPr>
        <p:spPr/>
        <p:txBody>
          <a:bodyPr/>
          <a:lstStyle/>
          <a:p>
            <a:pPr marL="0" indent="0">
              <a:buNone/>
            </a:pPr>
            <a:endParaRPr lang="en-NZ" dirty="0" smtClean="0"/>
          </a:p>
          <a:p>
            <a:pPr marL="0" indent="0">
              <a:buNone/>
            </a:pPr>
            <a:endParaRPr lang="en-NZ" dirty="0"/>
          </a:p>
          <a:p>
            <a:pPr marL="0" indent="0">
              <a:buNone/>
            </a:pPr>
            <a:endParaRPr lang="en-NZ" sz="3200" b="1" dirty="0">
              <a:solidFill>
                <a:srgbClr val="007E39"/>
              </a:solidFill>
              <a:effectLst>
                <a:outerShdw blurRad="38100" dist="38100" dir="2700000" algn="tl">
                  <a:srgbClr val="000000">
                    <a:alpha val="43137"/>
                  </a:srgbClr>
                </a:outerShdw>
              </a:effectLst>
            </a:endParaRPr>
          </a:p>
          <a:p>
            <a:pPr marL="0" indent="0" algn="ctr">
              <a:buNone/>
            </a:pPr>
            <a:r>
              <a:rPr lang="en-NZ" b="1" dirty="0" smtClean="0"/>
              <a:t>       What are the personal skills needed to work in </a:t>
            </a:r>
          </a:p>
          <a:p>
            <a:pPr marL="0" indent="0" algn="ctr">
              <a:buNone/>
            </a:pPr>
            <a:r>
              <a:rPr lang="en-NZ" b="1" dirty="0"/>
              <a:t> </a:t>
            </a:r>
            <a:r>
              <a:rPr lang="en-NZ" b="1" dirty="0" smtClean="0"/>
              <a:t>          collaboration with others?</a:t>
            </a:r>
          </a:p>
          <a:p>
            <a:pPr marL="0" indent="0">
              <a:buNone/>
            </a:pPr>
            <a:endParaRPr lang="en-NZ" dirty="0"/>
          </a:p>
          <a:p>
            <a:pPr marL="0" indent="0">
              <a:buNone/>
            </a:pPr>
            <a:endParaRPr lang="en-NZ" dirty="0" smtClean="0"/>
          </a:p>
        </p:txBody>
      </p:sp>
      <p:pic>
        <p:nvPicPr>
          <p:cNvPr id="6" name="Picture 5" descr="Relat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58906">
            <a:off x="9748283" y="2286312"/>
            <a:ext cx="970974" cy="1124452"/>
          </a:xfrm>
          <a:prstGeom prst="rect">
            <a:avLst/>
          </a:prstGeom>
          <a:noFill/>
          <a:ln>
            <a:noFill/>
          </a:ln>
        </p:spPr>
      </p:pic>
      <p:pic>
        <p:nvPicPr>
          <p:cNvPr id="7" name="Picture 6" descr="Related imag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6021" y="1994170"/>
            <a:ext cx="1518285" cy="1151303"/>
          </a:xfrm>
          <a:prstGeom prst="rect">
            <a:avLst/>
          </a:prstGeom>
          <a:noFill/>
          <a:ln>
            <a:noFill/>
          </a:ln>
        </p:spPr>
      </p:pic>
      <p:pic>
        <p:nvPicPr>
          <p:cNvPr id="9" name="Picture 8" descr="Image result for images question mark symbol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03681" y="4633365"/>
            <a:ext cx="1407160" cy="1287780"/>
          </a:xfrm>
          <a:prstGeom prst="rect">
            <a:avLst/>
          </a:prstGeom>
          <a:noFill/>
          <a:ln>
            <a:noFill/>
          </a:ln>
        </p:spPr>
      </p:pic>
      <p:pic>
        <p:nvPicPr>
          <p:cNvPr id="11" name="Picture 4" descr="Community Living Logo - Colour clear cut.png"/>
          <p:cNvPicPr>
            <a:picLocks noChangeAspect="1"/>
          </p:cNvPicPr>
          <p:nvPr/>
        </p:nvPicPr>
        <p:blipFill>
          <a:blip r:embed="rId6"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39195784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smtClean="0">
                <a:solidFill>
                  <a:srgbClr val="007E39"/>
                </a:solidFill>
                <a:effectLst>
                  <a:outerShdw blurRad="38100" dist="38100" dir="2700000" algn="tl">
                    <a:srgbClr val="000000">
                      <a:alpha val="43137"/>
                    </a:srgbClr>
                  </a:outerShdw>
                </a:effectLst>
                <a:latin typeface="+mn-lt"/>
                <a:ea typeface="+mn-ea"/>
                <a:cs typeface="+mn-cs"/>
              </a:rPr>
              <a:t>Collaboration </a:t>
            </a:r>
            <a:endParaRPr lang="en-NZ" sz="32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p:txBody>
          <a:bodyPr/>
          <a:lstStyle/>
          <a:p>
            <a:pPr marL="0" indent="0">
              <a:buNone/>
            </a:pPr>
            <a:r>
              <a:rPr lang="en-US" b="1" dirty="0" smtClean="0"/>
              <a:t>Definition of collaboration:</a:t>
            </a:r>
          </a:p>
          <a:p>
            <a:pPr marL="0" indent="0">
              <a:buNone/>
            </a:pPr>
            <a:endParaRPr lang="en-US" b="1" dirty="0"/>
          </a:p>
          <a:p>
            <a:pPr marL="0" indent="0">
              <a:buNone/>
            </a:pPr>
            <a:r>
              <a:rPr lang="en-US" b="1" dirty="0" smtClean="0"/>
              <a:t>“</a:t>
            </a:r>
            <a:r>
              <a:rPr lang="en-US" b="1" dirty="0"/>
              <a:t>Real collaboration is authentic working together across </a:t>
            </a:r>
            <a:r>
              <a:rPr lang="en-US" b="1" dirty="0" err="1"/>
              <a:t>organisational</a:t>
            </a:r>
            <a:r>
              <a:rPr lang="en-US" b="1" dirty="0"/>
              <a:t> boundaries toward common goals.” </a:t>
            </a:r>
            <a:r>
              <a:rPr lang="en-US" b="1" dirty="0" smtClean="0"/>
              <a:t> </a:t>
            </a:r>
            <a:r>
              <a:rPr lang="en-US" b="1" dirty="0"/>
              <a:t> </a:t>
            </a:r>
          </a:p>
          <a:p>
            <a:pPr marL="0" indent="0">
              <a:buNone/>
            </a:pPr>
            <a:endParaRPr lang="en-US" dirty="0" smtClean="0"/>
          </a:p>
          <a:p>
            <a:pPr marL="0" indent="0">
              <a:buNone/>
            </a:pPr>
            <a:r>
              <a:rPr lang="en-US" dirty="0" smtClean="0"/>
              <a:t> </a:t>
            </a:r>
            <a:endParaRPr lang="en-US" dirty="0"/>
          </a:p>
          <a:p>
            <a:pPr marL="0" indent="0">
              <a:buNone/>
            </a:pPr>
            <a:endParaRPr lang="en-US" dirty="0" smtClean="0"/>
          </a:p>
          <a:p>
            <a:pPr marL="0" indent="0">
              <a:buNone/>
            </a:pPr>
            <a:r>
              <a:rPr lang="en-US" sz="1400" dirty="0" smtClean="0"/>
              <a:t>Harrington </a:t>
            </a:r>
            <a:r>
              <a:rPr lang="en-US" sz="1400" dirty="0"/>
              <a:t>R. (Wasserman. L. N/D. Results of United Way’s  Collaboration Learning Project. United Way of Greater Milwaukee).</a:t>
            </a:r>
          </a:p>
          <a:p>
            <a:endParaRPr lang="en-NZ"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17031080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9406"/>
            <a:ext cx="10515600" cy="1325563"/>
          </a:xfrm>
        </p:spPr>
        <p:txBody>
          <a:bodyPr/>
          <a:lstStyle/>
          <a:p>
            <a:r>
              <a:rPr lang="en-NZ" sz="3600" b="1" dirty="0">
                <a:solidFill>
                  <a:srgbClr val="007E39"/>
                </a:solidFill>
                <a:effectLst>
                  <a:outerShdw blurRad="38100" dist="38100" dir="2700000" algn="tl">
                    <a:srgbClr val="000000">
                      <a:alpha val="43137"/>
                    </a:srgbClr>
                  </a:outerShdw>
                </a:effectLst>
                <a:latin typeface="+mn-lt"/>
                <a:ea typeface="+mn-ea"/>
                <a:cs typeface="+mn-cs"/>
              </a:rPr>
              <a:t>Collaboration</a:t>
            </a:r>
            <a:r>
              <a:rPr lang="en-NZ" dirty="0" smtClean="0"/>
              <a:t> </a:t>
            </a:r>
            <a:r>
              <a:rPr lang="en-NZ" sz="3600" b="1" dirty="0">
                <a:solidFill>
                  <a:srgbClr val="007E39"/>
                </a:solidFill>
                <a:effectLst>
                  <a:outerShdw blurRad="38100" dist="38100" dir="2700000" algn="tl">
                    <a:srgbClr val="000000">
                      <a:alpha val="43137"/>
                    </a:srgbClr>
                  </a:outerShdw>
                </a:effectLst>
                <a:latin typeface="+mn-lt"/>
                <a:ea typeface="+mn-ea"/>
                <a:cs typeface="+mn-cs"/>
              </a:rPr>
              <a:t>– part of child </a:t>
            </a:r>
            <a:r>
              <a:rPr lang="en-NZ" sz="3600" b="1" dirty="0" smtClean="0">
                <a:solidFill>
                  <a:srgbClr val="007E39"/>
                </a:solidFill>
                <a:effectLst>
                  <a:outerShdw blurRad="38100" dist="38100" dir="2700000" algn="tl">
                    <a:srgbClr val="000000">
                      <a:alpha val="43137"/>
                    </a:srgbClr>
                  </a:outerShdw>
                </a:effectLst>
                <a:latin typeface="+mn-lt"/>
                <a:ea typeface="+mn-ea"/>
                <a:cs typeface="+mn-cs"/>
              </a:rPr>
              <a:t>centred/</a:t>
            </a:r>
            <a:br>
              <a:rPr lang="en-NZ" sz="3600" b="1" dirty="0" smtClean="0">
                <a:solidFill>
                  <a:srgbClr val="007E39"/>
                </a:solidFill>
                <a:effectLst>
                  <a:outerShdw blurRad="38100" dist="38100" dir="2700000" algn="tl">
                    <a:srgbClr val="000000">
                      <a:alpha val="43137"/>
                    </a:srgbClr>
                  </a:outerShdw>
                </a:effectLst>
                <a:latin typeface="+mn-lt"/>
                <a:ea typeface="+mn-ea"/>
                <a:cs typeface="+mn-cs"/>
              </a:rPr>
            </a:br>
            <a:r>
              <a:rPr lang="en-NZ" sz="3600" b="1" dirty="0" smtClean="0">
                <a:solidFill>
                  <a:srgbClr val="007E39"/>
                </a:solidFill>
                <a:effectLst>
                  <a:outerShdw blurRad="38100" dist="38100" dir="2700000" algn="tl">
                    <a:srgbClr val="000000">
                      <a:alpha val="43137"/>
                    </a:srgbClr>
                  </a:outerShdw>
                </a:effectLst>
                <a:latin typeface="+mn-lt"/>
                <a:ea typeface="+mn-ea"/>
                <a:cs typeface="+mn-cs"/>
              </a:rPr>
              <a:t>family </a:t>
            </a:r>
            <a:r>
              <a:rPr lang="en-NZ" sz="3600" b="1" dirty="0">
                <a:solidFill>
                  <a:srgbClr val="007E39"/>
                </a:solidFill>
                <a:effectLst>
                  <a:outerShdw blurRad="38100" dist="38100" dir="2700000" algn="tl">
                    <a:srgbClr val="000000">
                      <a:alpha val="43137"/>
                    </a:srgbClr>
                  </a:outerShdw>
                </a:effectLst>
                <a:latin typeface="+mn-lt"/>
                <a:ea typeface="+mn-ea"/>
                <a:cs typeface="+mn-cs"/>
              </a:rPr>
              <a:t>focused </a:t>
            </a:r>
            <a:r>
              <a:rPr lang="en-NZ" sz="3600" b="1" dirty="0" smtClean="0">
                <a:solidFill>
                  <a:srgbClr val="007E39"/>
                </a:solidFill>
                <a:effectLst>
                  <a:outerShdw blurRad="38100" dist="38100" dir="2700000" algn="tl">
                    <a:srgbClr val="000000">
                      <a:alpha val="43137"/>
                    </a:srgbClr>
                  </a:outerShdw>
                </a:effectLst>
                <a:latin typeface="+mn-lt"/>
                <a:ea typeface="+mn-ea"/>
                <a:cs typeface="+mn-cs"/>
              </a:rPr>
              <a:t>services </a:t>
            </a:r>
            <a:endParaRPr lang="en-NZ" sz="36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a:xfrm>
            <a:off x="838200" y="2380102"/>
            <a:ext cx="10515600" cy="4351338"/>
          </a:xfrm>
        </p:spPr>
        <p:txBody>
          <a:bodyPr/>
          <a:lstStyle/>
          <a:p>
            <a:pPr marL="0" indent="0">
              <a:buNone/>
            </a:pPr>
            <a:r>
              <a:rPr lang="en-NZ" dirty="0" smtClean="0"/>
              <a:t>Underpinned by: </a:t>
            </a:r>
          </a:p>
          <a:p>
            <a:r>
              <a:rPr lang="en-NZ" dirty="0" smtClean="0"/>
              <a:t>Strengths based and evidence based practice</a:t>
            </a:r>
          </a:p>
          <a:p>
            <a:r>
              <a:rPr lang="en-NZ" dirty="0" smtClean="0"/>
              <a:t>Family driven</a:t>
            </a:r>
          </a:p>
          <a:p>
            <a:r>
              <a:rPr lang="en-NZ" dirty="0" smtClean="0"/>
              <a:t>Culturally responsive</a:t>
            </a:r>
          </a:p>
          <a:p>
            <a:r>
              <a:rPr lang="en-NZ" dirty="0" smtClean="0"/>
              <a:t>Empowerment focus </a:t>
            </a:r>
          </a:p>
          <a:p>
            <a:r>
              <a:rPr lang="en-NZ" dirty="0" smtClean="0"/>
              <a:t>Solution focused </a:t>
            </a:r>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24209699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a:solidFill>
                  <a:srgbClr val="007E39"/>
                </a:solidFill>
                <a:effectLst>
                  <a:outerShdw blurRad="38100" dist="38100" dir="2700000" algn="tl">
                    <a:srgbClr val="000000">
                      <a:alpha val="43137"/>
                    </a:srgbClr>
                  </a:outerShdw>
                </a:effectLst>
                <a:latin typeface="+mn-lt"/>
                <a:ea typeface="+mn-ea"/>
                <a:cs typeface="+mn-cs"/>
              </a:rPr>
              <a:t>Collaborative practice:</a:t>
            </a:r>
          </a:p>
        </p:txBody>
      </p:sp>
      <p:sp>
        <p:nvSpPr>
          <p:cNvPr id="3" name="Content Placeholder 2"/>
          <p:cNvSpPr>
            <a:spLocks noGrp="1"/>
          </p:cNvSpPr>
          <p:nvPr>
            <p:ph idx="1"/>
          </p:nvPr>
        </p:nvSpPr>
        <p:spPr>
          <a:xfrm>
            <a:off x="1887166" y="1825625"/>
            <a:ext cx="9466634" cy="4351338"/>
          </a:xfrm>
        </p:spPr>
        <p:txBody>
          <a:bodyPr>
            <a:normAutofit fontScale="85000" lnSpcReduction="20000"/>
          </a:bodyPr>
          <a:lstStyle/>
          <a:p>
            <a:pPr marL="0" indent="0">
              <a:buNone/>
            </a:pPr>
            <a:r>
              <a:rPr lang="en-NZ" sz="3300" dirty="0" smtClean="0"/>
              <a:t>Based on: </a:t>
            </a:r>
          </a:p>
          <a:p>
            <a:r>
              <a:rPr lang="en-NZ" sz="3300" dirty="0" smtClean="0"/>
              <a:t>Honouring families experiences, knowledge and needs</a:t>
            </a:r>
          </a:p>
          <a:p>
            <a:r>
              <a:rPr lang="en-NZ" sz="3300" dirty="0"/>
              <a:t>Helping families to understand and navigate the disability system </a:t>
            </a:r>
          </a:p>
          <a:p>
            <a:r>
              <a:rPr lang="en-NZ" sz="3300" dirty="0" smtClean="0"/>
              <a:t>Importance to tailor service to the needs of the child with a disability </a:t>
            </a:r>
          </a:p>
          <a:p>
            <a:r>
              <a:rPr lang="en-NZ" sz="3300" dirty="0" smtClean="0"/>
              <a:t>Helping families to envision future pathway </a:t>
            </a:r>
          </a:p>
          <a:p>
            <a:pPr marL="0" indent="0">
              <a:buNone/>
            </a:pPr>
            <a:endParaRPr lang="en-NZ" dirty="0"/>
          </a:p>
          <a:p>
            <a:pPr marL="0" indent="0">
              <a:buNone/>
            </a:pPr>
            <a:endParaRPr lang="en-NZ" dirty="0" smtClean="0"/>
          </a:p>
          <a:p>
            <a:pPr marL="0" indent="0">
              <a:buNone/>
            </a:pPr>
            <a:endParaRPr lang="en-NZ" dirty="0"/>
          </a:p>
          <a:p>
            <a:pPr marL="0" indent="0">
              <a:buNone/>
            </a:pPr>
            <a:r>
              <a:rPr lang="en-NZ" dirty="0" smtClean="0"/>
              <a:t> </a:t>
            </a:r>
            <a:endParaRPr lang="en-NZ"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692335" y="647296"/>
            <a:ext cx="1587202" cy="720080"/>
          </a:xfrm>
          <a:prstGeom prst="rect">
            <a:avLst/>
          </a:prstGeom>
          <a:noFill/>
          <a:ln w="9525">
            <a:noFill/>
            <a:miter lim="800000"/>
            <a:headEnd/>
            <a:tailEnd/>
          </a:ln>
        </p:spPr>
      </p:pic>
      <p:pic>
        <p:nvPicPr>
          <p:cNvPr id="5" name="Picture 4" descr="Image result for images collaboratio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42400" y="4448666"/>
            <a:ext cx="1943911" cy="1728297"/>
          </a:xfrm>
          <a:prstGeom prst="rect">
            <a:avLst/>
          </a:prstGeom>
          <a:noFill/>
          <a:ln>
            <a:noFill/>
          </a:ln>
        </p:spPr>
      </p:pic>
    </p:spTree>
    <p:extLst>
      <p:ext uri="{BB962C8B-B14F-4D97-AF65-F5344CB8AC3E}">
        <p14:creationId xmlns:p14="http://schemas.microsoft.com/office/powerpoint/2010/main" val="25268080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a:solidFill>
                  <a:srgbClr val="007E39"/>
                </a:solidFill>
                <a:effectLst>
                  <a:outerShdw blurRad="38100" dist="38100" dir="2700000" algn="tl">
                    <a:srgbClr val="000000">
                      <a:alpha val="43137"/>
                    </a:srgbClr>
                  </a:outerShdw>
                </a:effectLst>
                <a:latin typeface="+mn-lt"/>
                <a:ea typeface="+mn-ea"/>
                <a:cs typeface="+mn-cs"/>
              </a:rPr>
              <a:t>Collaboration: </a:t>
            </a:r>
          </a:p>
        </p:txBody>
      </p:sp>
      <p:sp>
        <p:nvSpPr>
          <p:cNvPr id="3" name="Content Placeholder 2"/>
          <p:cNvSpPr>
            <a:spLocks noGrp="1"/>
          </p:cNvSpPr>
          <p:nvPr>
            <p:ph idx="1"/>
          </p:nvPr>
        </p:nvSpPr>
        <p:spPr/>
        <p:txBody>
          <a:bodyPr/>
          <a:lstStyle/>
          <a:p>
            <a:pPr marL="0" indent="0">
              <a:buNone/>
            </a:pPr>
            <a:endParaRPr lang="en-NZ" dirty="0" smtClean="0"/>
          </a:p>
          <a:p>
            <a:pPr marL="0" indent="0">
              <a:buNone/>
            </a:pPr>
            <a:endParaRPr lang="en-NZ" dirty="0"/>
          </a:p>
          <a:p>
            <a:pPr marL="0" indent="0" algn="ctr">
              <a:buNone/>
            </a:pPr>
            <a:r>
              <a:rPr lang="en-NZ" sz="4000" b="1" dirty="0" smtClean="0"/>
              <a:t>What are the barriers to </a:t>
            </a:r>
          </a:p>
          <a:p>
            <a:pPr marL="0" indent="0" algn="ctr">
              <a:buNone/>
            </a:pPr>
            <a:r>
              <a:rPr lang="en-NZ" sz="4000" b="1" dirty="0"/>
              <a:t>s</a:t>
            </a:r>
            <a:r>
              <a:rPr lang="en-NZ" sz="4000" b="1" dirty="0" smtClean="0"/>
              <a:t>uccessful collaboration?</a:t>
            </a:r>
            <a:endParaRPr lang="en-NZ" sz="4000" dirty="0"/>
          </a:p>
          <a:p>
            <a:pPr marL="0" indent="0">
              <a:buNone/>
            </a:pPr>
            <a:endParaRPr lang="en-NZ" dirty="0" smtClean="0"/>
          </a:p>
        </p:txBody>
      </p:sp>
      <p:pic>
        <p:nvPicPr>
          <p:cNvPr id="6" name="Picture 5" descr="Relat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58906">
            <a:off x="9748283" y="3193005"/>
            <a:ext cx="970974" cy="1124452"/>
          </a:xfrm>
          <a:prstGeom prst="rect">
            <a:avLst/>
          </a:prstGeom>
          <a:noFill/>
          <a:ln>
            <a:noFill/>
          </a:ln>
        </p:spPr>
      </p:pic>
      <p:pic>
        <p:nvPicPr>
          <p:cNvPr id="7" name="Picture 6" descr="Related image"/>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6021" y="1994170"/>
            <a:ext cx="1518285" cy="1151303"/>
          </a:xfrm>
          <a:prstGeom prst="rect">
            <a:avLst/>
          </a:prstGeom>
          <a:noFill/>
          <a:ln>
            <a:noFill/>
          </a:ln>
        </p:spPr>
      </p:pic>
      <p:pic>
        <p:nvPicPr>
          <p:cNvPr id="9" name="Picture 8" descr="Image result for images question mark symbol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8108" y="4001294"/>
            <a:ext cx="1407160" cy="1287780"/>
          </a:xfrm>
          <a:prstGeom prst="rect">
            <a:avLst/>
          </a:prstGeom>
          <a:noFill/>
          <a:ln>
            <a:noFill/>
          </a:ln>
        </p:spPr>
      </p:pic>
      <p:pic>
        <p:nvPicPr>
          <p:cNvPr id="11" name="Picture 4" descr="Community Living Logo - Colour clear cut.png"/>
          <p:cNvPicPr>
            <a:picLocks noChangeAspect="1"/>
          </p:cNvPicPr>
          <p:nvPr/>
        </p:nvPicPr>
        <p:blipFill>
          <a:blip r:embed="rId6"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17962044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285" y="462402"/>
            <a:ext cx="10515600" cy="1325563"/>
          </a:xfrm>
        </p:spPr>
        <p:txBody>
          <a:bodyPr/>
          <a:lstStyle/>
          <a:p>
            <a:r>
              <a:rPr lang="en-NZ" b="1" dirty="0">
                <a:solidFill>
                  <a:srgbClr val="007E39"/>
                </a:solidFill>
                <a:effectLst>
                  <a:outerShdw blurRad="38100" dist="38100" dir="2700000" algn="tl">
                    <a:srgbClr val="000000">
                      <a:alpha val="43137"/>
                    </a:srgbClr>
                  </a:outerShdw>
                </a:effectLst>
              </a:rPr>
              <a:t>B</a:t>
            </a:r>
            <a:r>
              <a:rPr lang="en-NZ" b="1" dirty="0" smtClean="0">
                <a:solidFill>
                  <a:srgbClr val="007E39"/>
                </a:solidFill>
                <a:effectLst>
                  <a:outerShdw blurRad="38100" dist="38100" dir="2700000" algn="tl">
                    <a:srgbClr val="000000">
                      <a:alpha val="43137"/>
                    </a:srgbClr>
                  </a:outerShdw>
                </a:effectLst>
              </a:rPr>
              <a:t>arriers to collaboration </a:t>
            </a:r>
            <a:endParaRPr lang="en-NZ" dirty="0"/>
          </a:p>
        </p:txBody>
      </p:sp>
      <p:sp>
        <p:nvSpPr>
          <p:cNvPr id="3" name="Content Placeholder 2"/>
          <p:cNvSpPr>
            <a:spLocks noGrp="1"/>
          </p:cNvSpPr>
          <p:nvPr>
            <p:ph idx="1"/>
          </p:nvPr>
        </p:nvSpPr>
        <p:spPr>
          <a:xfrm>
            <a:off x="763385" y="2050069"/>
            <a:ext cx="10515600" cy="4351338"/>
          </a:xfrm>
        </p:spPr>
        <p:txBody>
          <a:bodyPr>
            <a:normAutofit/>
          </a:bodyPr>
          <a:lstStyle/>
          <a:p>
            <a:pPr marL="0" indent="0">
              <a:buNone/>
            </a:pPr>
            <a:endParaRPr lang="en-NZ" dirty="0" smtClean="0"/>
          </a:p>
          <a:p>
            <a:r>
              <a:rPr lang="en-NZ" dirty="0"/>
              <a:t>Understanding of disability </a:t>
            </a:r>
            <a:r>
              <a:rPr lang="en-NZ" dirty="0" smtClean="0"/>
              <a:t>issues</a:t>
            </a:r>
            <a:endParaRPr lang="en-NZ" dirty="0"/>
          </a:p>
          <a:p>
            <a:r>
              <a:rPr lang="en-NZ" dirty="0" smtClean="0"/>
              <a:t>Consent process </a:t>
            </a:r>
          </a:p>
          <a:p>
            <a:r>
              <a:rPr lang="en-NZ" dirty="0"/>
              <a:t>Information sharing issues </a:t>
            </a:r>
          </a:p>
          <a:p>
            <a:r>
              <a:rPr lang="en-NZ" dirty="0" smtClean="0"/>
              <a:t>Lack of buy-in and commitment </a:t>
            </a:r>
          </a:p>
          <a:p>
            <a:r>
              <a:rPr lang="en-NZ" dirty="0" smtClean="0"/>
              <a:t>Time restraints and high workloads </a:t>
            </a:r>
          </a:p>
          <a:p>
            <a:pPr marL="0" indent="0">
              <a:buNone/>
            </a:pPr>
            <a:endParaRPr lang="en-NZ" dirty="0"/>
          </a:p>
          <a:p>
            <a:pPr marL="0" indent="0">
              <a:buNone/>
            </a:pPr>
            <a:r>
              <a:rPr lang="en-NZ" sz="1200" dirty="0" smtClean="0"/>
              <a:t>(https</a:t>
            </a:r>
            <a:r>
              <a:rPr lang="en-NZ" sz="1200" dirty="0"/>
              <a:t>://</a:t>
            </a:r>
            <a:r>
              <a:rPr lang="en-NZ" sz="1200" dirty="0" smtClean="0"/>
              <a:t>nzfvc.org.nz/issues-papers-1)</a:t>
            </a:r>
            <a:endParaRPr lang="en-NZ" sz="1200"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692335" y="647296"/>
            <a:ext cx="1587202" cy="720080"/>
          </a:xfrm>
          <a:prstGeom prst="rect">
            <a:avLst/>
          </a:prstGeom>
          <a:noFill/>
          <a:ln w="9525">
            <a:noFill/>
            <a:miter lim="800000"/>
            <a:headEnd/>
            <a:tailEnd/>
          </a:ln>
        </p:spPr>
      </p:pic>
      <p:pic>
        <p:nvPicPr>
          <p:cNvPr id="5" name="Picture 4" descr="Image result for images barriers collaboration"/>
          <p:cNvPicPr/>
          <p:nvPr/>
        </p:nvPicPr>
        <p:blipFill>
          <a:blip r:embed="rId4">
            <a:extLst>
              <a:ext uri="{28A0092B-C50C-407E-A947-70E740481C1C}">
                <a14:useLocalDpi xmlns:a14="http://schemas.microsoft.com/office/drawing/2010/main" val="0"/>
              </a:ext>
            </a:extLst>
          </a:blip>
          <a:srcRect/>
          <a:stretch>
            <a:fillRect/>
          </a:stretch>
        </p:blipFill>
        <p:spPr bwMode="auto">
          <a:xfrm>
            <a:off x="9317270" y="4904729"/>
            <a:ext cx="1565910" cy="1284551"/>
          </a:xfrm>
          <a:prstGeom prst="rect">
            <a:avLst/>
          </a:prstGeom>
          <a:noFill/>
          <a:ln>
            <a:noFill/>
          </a:ln>
        </p:spPr>
      </p:pic>
    </p:spTree>
    <p:extLst>
      <p:ext uri="{BB962C8B-B14F-4D97-AF65-F5344CB8AC3E}">
        <p14:creationId xmlns:p14="http://schemas.microsoft.com/office/powerpoint/2010/main" val="11776261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937" y="405116"/>
            <a:ext cx="10515600" cy="1325563"/>
          </a:xfrm>
        </p:spPr>
        <p:txBody>
          <a:bodyPr/>
          <a:lstStyle/>
          <a:p>
            <a:r>
              <a:rPr lang="en-NZ" sz="3600" b="1" dirty="0">
                <a:solidFill>
                  <a:srgbClr val="007E39"/>
                </a:solidFill>
                <a:effectLst>
                  <a:outerShdw blurRad="38100" dist="38100" dir="2700000" algn="tl">
                    <a:srgbClr val="000000">
                      <a:alpha val="43137"/>
                    </a:srgbClr>
                  </a:outerShdw>
                </a:effectLst>
                <a:latin typeface="+mn-lt"/>
                <a:ea typeface="+mn-ea"/>
                <a:cs typeface="+mn-cs"/>
              </a:rPr>
              <a:t>Benefits of </a:t>
            </a:r>
            <a:r>
              <a:rPr lang="en-NZ" sz="3600" b="1" dirty="0" smtClean="0">
                <a:solidFill>
                  <a:srgbClr val="007E39"/>
                </a:solidFill>
                <a:effectLst>
                  <a:outerShdw blurRad="38100" dist="38100" dir="2700000" algn="tl">
                    <a:srgbClr val="000000">
                      <a:alpha val="43137"/>
                    </a:srgbClr>
                  </a:outerShdw>
                </a:effectLst>
                <a:latin typeface="+mn-lt"/>
                <a:ea typeface="+mn-ea"/>
                <a:cs typeface="+mn-cs"/>
              </a:rPr>
              <a:t>collaborative practice </a:t>
            </a:r>
            <a:r>
              <a:rPr lang="en-NZ" dirty="0"/>
              <a:t/>
            </a:r>
            <a:br>
              <a:rPr lang="en-NZ" dirty="0"/>
            </a:br>
            <a:endParaRPr lang="en-NZ" dirty="0"/>
          </a:p>
        </p:txBody>
      </p:sp>
      <p:sp>
        <p:nvSpPr>
          <p:cNvPr id="3" name="Content Placeholder 2"/>
          <p:cNvSpPr>
            <a:spLocks noGrp="1"/>
          </p:cNvSpPr>
          <p:nvPr>
            <p:ph idx="1"/>
          </p:nvPr>
        </p:nvSpPr>
        <p:spPr>
          <a:xfrm>
            <a:off x="838200" y="1972859"/>
            <a:ext cx="10515600" cy="4351338"/>
          </a:xfrm>
        </p:spPr>
        <p:txBody>
          <a:bodyPr/>
          <a:lstStyle/>
          <a:p>
            <a:pPr marL="0" indent="0">
              <a:buNone/>
            </a:pPr>
            <a:r>
              <a:rPr lang="en-NZ" b="1" dirty="0" smtClean="0"/>
              <a:t>For children and their families</a:t>
            </a:r>
            <a:r>
              <a:rPr lang="en-NZ" dirty="0" smtClean="0"/>
              <a:t>: </a:t>
            </a:r>
          </a:p>
          <a:p>
            <a:r>
              <a:rPr lang="en-NZ" dirty="0" smtClean="0"/>
              <a:t>Better outcomes </a:t>
            </a:r>
          </a:p>
          <a:p>
            <a:r>
              <a:rPr lang="en-NZ" dirty="0" smtClean="0"/>
              <a:t>Improved quality services </a:t>
            </a:r>
          </a:p>
          <a:p>
            <a:r>
              <a:rPr lang="en-NZ" dirty="0"/>
              <a:t>Shared understanding </a:t>
            </a:r>
            <a:r>
              <a:rPr lang="en-NZ" dirty="0" smtClean="0"/>
              <a:t>about what is the problem </a:t>
            </a:r>
          </a:p>
          <a:p>
            <a:pPr marL="0" indent="0">
              <a:buNone/>
            </a:pPr>
            <a:r>
              <a:rPr lang="en-NZ" dirty="0"/>
              <a:t> </a:t>
            </a:r>
            <a:r>
              <a:rPr lang="en-NZ" dirty="0" smtClean="0"/>
              <a:t>  and what is needed </a:t>
            </a:r>
            <a:endParaRPr lang="en-NZ" dirty="0"/>
          </a:p>
          <a:p>
            <a:r>
              <a:rPr lang="en-NZ" dirty="0" smtClean="0"/>
              <a:t>Better targeting of services to meet individual needs</a:t>
            </a:r>
          </a:p>
          <a:p>
            <a:pPr marL="0" indent="0">
              <a:buNone/>
            </a:pPr>
            <a:r>
              <a:rPr lang="en-NZ" dirty="0"/>
              <a:t> </a:t>
            </a:r>
            <a:r>
              <a:rPr lang="en-NZ" dirty="0" smtClean="0"/>
              <a:t>  and circumstances                    </a:t>
            </a:r>
            <a:endParaRPr lang="en-NZ" dirty="0"/>
          </a:p>
          <a:p>
            <a:pPr marL="0" indent="0">
              <a:buNone/>
            </a:pPr>
            <a:endParaRPr lang="en-NZ" dirty="0"/>
          </a:p>
          <a:p>
            <a:pPr marL="0" indent="0">
              <a:buNone/>
            </a:pPr>
            <a:endParaRPr lang="en-NZ" dirty="0"/>
          </a:p>
          <a:p>
            <a:pPr marL="0" indent="0">
              <a:buNone/>
            </a:pPr>
            <a:endParaRPr lang="en-NZ" dirty="0"/>
          </a:p>
        </p:txBody>
      </p:sp>
      <p:pic>
        <p:nvPicPr>
          <p:cNvPr id="4" name="Picture 3" descr="Relat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9371" y="3782782"/>
            <a:ext cx="1681040" cy="1363150"/>
          </a:xfrm>
          <a:prstGeom prst="rect">
            <a:avLst/>
          </a:prstGeom>
          <a:noFill/>
          <a:ln>
            <a:noFill/>
          </a:ln>
        </p:spPr>
      </p:pic>
      <p:pic>
        <p:nvPicPr>
          <p:cNvPr id="5" name="Picture 4" descr="Community Living Logo - Colour clear cut.png"/>
          <p:cNvPicPr>
            <a:picLocks noChangeAspect="1"/>
          </p:cNvPicPr>
          <p:nvPr/>
        </p:nvPicPr>
        <p:blipFill>
          <a:blip r:embed="rId4"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3104290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9133"/>
            <a:ext cx="10515600" cy="1325563"/>
          </a:xfrm>
        </p:spPr>
        <p:txBody>
          <a:bodyPr/>
          <a:lstStyle/>
          <a:p>
            <a:r>
              <a:rPr lang="en-NZ" sz="3600" b="1" dirty="0">
                <a:solidFill>
                  <a:srgbClr val="007E39"/>
                </a:solidFill>
                <a:effectLst>
                  <a:outerShdw blurRad="38100" dist="38100" dir="2700000" algn="tl">
                    <a:srgbClr val="000000">
                      <a:alpha val="43137"/>
                    </a:srgbClr>
                  </a:outerShdw>
                </a:effectLst>
                <a:latin typeface="+mn-lt"/>
                <a:ea typeface="+mn-ea"/>
                <a:cs typeface="+mn-cs"/>
              </a:rPr>
              <a:t>Benefits of </a:t>
            </a:r>
            <a:r>
              <a:rPr lang="en-NZ" sz="3600" b="1" dirty="0" smtClean="0">
                <a:solidFill>
                  <a:srgbClr val="007E39"/>
                </a:solidFill>
                <a:effectLst>
                  <a:outerShdw blurRad="38100" dist="38100" dir="2700000" algn="tl">
                    <a:srgbClr val="000000">
                      <a:alpha val="43137"/>
                    </a:srgbClr>
                  </a:outerShdw>
                </a:effectLst>
                <a:latin typeface="+mn-lt"/>
                <a:ea typeface="+mn-ea"/>
                <a:cs typeface="+mn-cs"/>
              </a:rPr>
              <a:t>collaborative practice </a:t>
            </a:r>
            <a:r>
              <a:rPr lang="en-NZ" dirty="0"/>
              <a:t/>
            </a:r>
            <a:br>
              <a:rPr lang="en-NZ" dirty="0"/>
            </a:br>
            <a:endParaRPr lang="en-NZ" dirty="0"/>
          </a:p>
        </p:txBody>
      </p:sp>
      <p:sp>
        <p:nvSpPr>
          <p:cNvPr id="3" name="Content Placeholder 2"/>
          <p:cNvSpPr>
            <a:spLocks noGrp="1"/>
          </p:cNvSpPr>
          <p:nvPr>
            <p:ph idx="1"/>
          </p:nvPr>
        </p:nvSpPr>
        <p:spPr>
          <a:xfrm>
            <a:off x="838200" y="1972859"/>
            <a:ext cx="10515600" cy="4351338"/>
          </a:xfrm>
        </p:spPr>
        <p:txBody>
          <a:bodyPr/>
          <a:lstStyle/>
          <a:p>
            <a:pPr marL="0" indent="0">
              <a:buNone/>
            </a:pPr>
            <a:r>
              <a:rPr lang="en-NZ" dirty="0" smtClean="0"/>
              <a:t>For Professionals: </a:t>
            </a:r>
          </a:p>
          <a:p>
            <a:r>
              <a:rPr lang="en-NZ" dirty="0" smtClean="0"/>
              <a:t>Better outcomes </a:t>
            </a:r>
          </a:p>
          <a:p>
            <a:r>
              <a:rPr lang="en-NZ" dirty="0" smtClean="0"/>
              <a:t>Shared understanding of family situation and what is needed</a:t>
            </a:r>
          </a:p>
          <a:p>
            <a:r>
              <a:rPr lang="en-NZ" dirty="0" smtClean="0"/>
              <a:t>Better targeting of services to individual needs and </a:t>
            </a:r>
          </a:p>
          <a:p>
            <a:pPr marL="0" indent="0">
              <a:buNone/>
            </a:pPr>
            <a:r>
              <a:rPr lang="en-NZ" dirty="0" smtClean="0"/>
              <a:t>   circumstances                    </a:t>
            </a:r>
          </a:p>
          <a:p>
            <a:r>
              <a:rPr lang="en-NZ" dirty="0" smtClean="0"/>
              <a:t>Improved quality service   </a:t>
            </a:r>
          </a:p>
          <a:p>
            <a:pPr marL="0" indent="0">
              <a:buNone/>
            </a:pPr>
            <a:endParaRPr lang="en-NZ" dirty="0"/>
          </a:p>
          <a:p>
            <a:pPr marL="0" indent="0">
              <a:buNone/>
            </a:pPr>
            <a:endParaRPr lang="en-NZ" dirty="0"/>
          </a:p>
          <a:p>
            <a:pPr marL="0" indent="0">
              <a:buNone/>
            </a:pPr>
            <a:endParaRPr lang="en-NZ" dirty="0"/>
          </a:p>
        </p:txBody>
      </p:sp>
      <p:pic>
        <p:nvPicPr>
          <p:cNvPr id="4" name="Picture 3" descr="Related image"/>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9371" y="3782782"/>
            <a:ext cx="1681040" cy="1363150"/>
          </a:xfrm>
          <a:prstGeom prst="rect">
            <a:avLst/>
          </a:prstGeom>
          <a:noFill/>
          <a:ln>
            <a:noFill/>
          </a:ln>
        </p:spPr>
      </p:pic>
      <p:pic>
        <p:nvPicPr>
          <p:cNvPr id="5" name="Picture 4" descr="Community Living Logo - Colour clear cut.png"/>
          <p:cNvPicPr>
            <a:picLocks noChangeAspect="1"/>
          </p:cNvPicPr>
          <p:nvPr/>
        </p:nvPicPr>
        <p:blipFill>
          <a:blip r:embed="rId4"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2889246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a:solidFill>
                  <a:srgbClr val="007E39"/>
                </a:solidFill>
                <a:effectLst>
                  <a:outerShdw blurRad="38100" dist="38100" dir="2700000" algn="tl">
                    <a:srgbClr val="000000">
                      <a:alpha val="43137"/>
                    </a:srgbClr>
                  </a:outerShdw>
                </a:effectLst>
                <a:latin typeface="+mn-lt"/>
                <a:ea typeface="+mn-ea"/>
                <a:cs typeface="+mn-cs"/>
              </a:rPr>
              <a:t>Case study </a:t>
            </a:r>
          </a:p>
        </p:txBody>
      </p:sp>
      <p:sp>
        <p:nvSpPr>
          <p:cNvPr id="3" name="Content Placeholder 2"/>
          <p:cNvSpPr>
            <a:spLocks noGrp="1"/>
          </p:cNvSpPr>
          <p:nvPr>
            <p:ph idx="1"/>
          </p:nvPr>
        </p:nvSpPr>
        <p:spPr/>
        <p:txBody>
          <a:bodyPr/>
          <a:lstStyle/>
          <a:p>
            <a:r>
              <a:rPr lang="en-NZ" dirty="0" smtClean="0"/>
              <a:t>Parent with ID and mental illness, child with ID</a:t>
            </a:r>
          </a:p>
          <a:p>
            <a:r>
              <a:rPr lang="en-NZ" dirty="0" smtClean="0"/>
              <a:t> Found it difficult to attend meetings (confusing/overwhelming)</a:t>
            </a:r>
          </a:p>
          <a:p>
            <a:r>
              <a:rPr lang="en-NZ" dirty="0" smtClean="0"/>
              <a:t>Identified one person they trusted</a:t>
            </a:r>
          </a:p>
          <a:p>
            <a:r>
              <a:rPr lang="en-NZ" dirty="0" smtClean="0"/>
              <a:t>Person met with parent before to identify an agenda and outcomes wanted</a:t>
            </a:r>
          </a:p>
          <a:p>
            <a:r>
              <a:rPr lang="en-NZ" dirty="0" smtClean="0"/>
              <a:t>Person met with parent after meeting to share future pathway  </a:t>
            </a:r>
          </a:p>
        </p:txBody>
      </p:sp>
      <p:pic>
        <p:nvPicPr>
          <p:cNvPr id="4" name="Picture 3" descr="Community Living Logo - Colour clear cut.png"/>
          <p:cNvPicPr>
            <a:picLocks noChangeAspect="1"/>
          </p:cNvPicPr>
          <p:nvPr/>
        </p:nvPicPr>
        <p:blipFill>
          <a:blip r:embed="rId3"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1370910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a:solidFill>
                  <a:srgbClr val="007E39"/>
                </a:solidFill>
                <a:effectLst>
                  <a:outerShdw blurRad="38100" dist="38100" dir="2700000" algn="tl">
                    <a:srgbClr val="000000">
                      <a:alpha val="43137"/>
                    </a:srgbClr>
                  </a:outerShdw>
                </a:effectLst>
              </a:rPr>
              <a:t>Overview</a:t>
            </a:r>
            <a:br>
              <a:rPr lang="en-NZ" b="1" dirty="0">
                <a:solidFill>
                  <a:srgbClr val="007E39"/>
                </a:solidFill>
                <a:effectLst>
                  <a:outerShdw blurRad="38100" dist="38100" dir="2700000" algn="tl">
                    <a:srgbClr val="000000">
                      <a:alpha val="43137"/>
                    </a:srgbClr>
                  </a:outerShdw>
                </a:effectLst>
              </a:rPr>
            </a:br>
            <a:endParaRPr lang="en-NZ" dirty="0"/>
          </a:p>
        </p:txBody>
      </p:sp>
      <p:sp>
        <p:nvSpPr>
          <p:cNvPr id="3" name="Content Placeholder 2"/>
          <p:cNvSpPr>
            <a:spLocks noGrp="1"/>
          </p:cNvSpPr>
          <p:nvPr>
            <p:ph idx="1"/>
          </p:nvPr>
        </p:nvSpPr>
        <p:spPr>
          <a:xfrm>
            <a:off x="838200" y="1825625"/>
            <a:ext cx="10515600" cy="4351338"/>
          </a:xfrm>
        </p:spPr>
        <p:txBody>
          <a:bodyPr/>
          <a:lstStyle/>
          <a:p>
            <a:r>
              <a:rPr lang="en-NZ" dirty="0" smtClean="0"/>
              <a:t>Supporting children with special needs </a:t>
            </a:r>
          </a:p>
          <a:p>
            <a:r>
              <a:rPr lang="en-NZ" dirty="0" smtClean="0"/>
              <a:t>Human Rights/Disability and Social Inclusion</a:t>
            </a:r>
          </a:p>
          <a:p>
            <a:r>
              <a:rPr lang="en-NZ" dirty="0" smtClean="0"/>
              <a:t>The unplanned journey – challenges for families and professionals </a:t>
            </a:r>
          </a:p>
          <a:p>
            <a:r>
              <a:rPr lang="en-NZ" dirty="0" smtClean="0"/>
              <a:t>Collaborative practice</a:t>
            </a:r>
          </a:p>
          <a:p>
            <a:r>
              <a:rPr lang="en-NZ" dirty="0" smtClean="0"/>
              <a:t>Barriers and benefits </a:t>
            </a:r>
          </a:p>
          <a:p>
            <a:r>
              <a:rPr lang="en-NZ" dirty="0" smtClean="0"/>
              <a:t>Case study </a:t>
            </a:r>
          </a:p>
          <a:p>
            <a:r>
              <a:rPr lang="en-NZ" dirty="0" smtClean="0"/>
              <a:t>Conclusion </a:t>
            </a:r>
          </a:p>
          <a:p>
            <a:pPr marL="0" indent="0">
              <a:buNone/>
            </a:pPr>
            <a:endParaRPr lang="en-NZ" dirty="0"/>
          </a:p>
          <a:p>
            <a:pPr marL="0" indent="0">
              <a:buNone/>
            </a:pPr>
            <a:endParaRPr lang="en-NZ" dirty="0" smtClean="0"/>
          </a:p>
          <a:p>
            <a:pPr marL="0" indent="0">
              <a:buNone/>
            </a:pPr>
            <a:endParaRPr lang="en-NZ" dirty="0"/>
          </a:p>
          <a:p>
            <a:pPr marL="0" indent="0">
              <a:buNone/>
            </a:pPr>
            <a:endParaRPr lang="en-NZ" dirty="0" smtClean="0"/>
          </a:p>
          <a:p>
            <a:pPr marL="0" indent="0">
              <a:buNone/>
            </a:pPr>
            <a:endParaRPr lang="en-NZ" dirty="0"/>
          </a:p>
          <a:p>
            <a:pPr marL="0" indent="0">
              <a:buNone/>
            </a:pPr>
            <a:endParaRPr lang="en-NZ" dirty="0"/>
          </a:p>
        </p:txBody>
      </p:sp>
      <p:pic>
        <p:nvPicPr>
          <p:cNvPr id="5" name="Picture 4" descr="Image result for images collaboratio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2831" y="4730176"/>
            <a:ext cx="1501775" cy="1152525"/>
          </a:xfrm>
          <a:prstGeom prst="rect">
            <a:avLst/>
          </a:prstGeom>
          <a:noFill/>
          <a:ln>
            <a:noFill/>
          </a:ln>
        </p:spPr>
      </p:pic>
    </p:spTree>
    <p:extLst>
      <p:ext uri="{BB962C8B-B14F-4D97-AF65-F5344CB8AC3E}">
        <p14:creationId xmlns:p14="http://schemas.microsoft.com/office/powerpoint/2010/main" val="4279840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a:solidFill>
                  <a:srgbClr val="007E39"/>
                </a:solidFill>
                <a:effectLst>
                  <a:outerShdw blurRad="38100" dist="38100" dir="2700000" algn="tl">
                    <a:srgbClr val="000000">
                      <a:alpha val="43137"/>
                    </a:srgbClr>
                  </a:outerShdw>
                </a:effectLst>
                <a:latin typeface="+mn-lt"/>
                <a:ea typeface="+mn-ea"/>
                <a:cs typeface="+mn-cs"/>
              </a:rPr>
              <a:t>Conclusion</a:t>
            </a:r>
            <a:br>
              <a:rPr lang="en-NZ" sz="3600" b="1" dirty="0">
                <a:solidFill>
                  <a:srgbClr val="007E39"/>
                </a:solidFill>
                <a:effectLst>
                  <a:outerShdw blurRad="38100" dist="38100" dir="2700000" algn="tl">
                    <a:srgbClr val="000000">
                      <a:alpha val="43137"/>
                    </a:srgbClr>
                  </a:outerShdw>
                </a:effectLst>
                <a:latin typeface="+mn-lt"/>
                <a:ea typeface="+mn-ea"/>
                <a:cs typeface="+mn-cs"/>
              </a:rPr>
            </a:br>
            <a:endParaRPr lang="en-NZ" sz="36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p:txBody>
          <a:bodyPr/>
          <a:lstStyle/>
          <a:p>
            <a:r>
              <a:rPr lang="en-NZ" dirty="0" smtClean="0"/>
              <a:t>Collaboration strengthens the family unit</a:t>
            </a:r>
          </a:p>
          <a:p>
            <a:r>
              <a:rPr lang="en-NZ" dirty="0" smtClean="0"/>
              <a:t>Parents have somebody to walk alongside them </a:t>
            </a:r>
          </a:p>
          <a:p>
            <a:r>
              <a:rPr lang="en-NZ" dirty="0" smtClean="0"/>
              <a:t>Shared understanding of issues </a:t>
            </a:r>
          </a:p>
          <a:p>
            <a:r>
              <a:rPr lang="en-NZ" dirty="0" smtClean="0"/>
              <a:t>Child and their families are heard </a:t>
            </a:r>
          </a:p>
          <a:p>
            <a:r>
              <a:rPr lang="en-NZ" dirty="0" smtClean="0"/>
              <a:t>Education</a:t>
            </a:r>
          </a:p>
          <a:p>
            <a:r>
              <a:rPr lang="en-NZ" dirty="0" smtClean="0"/>
              <a:t>Advocacy </a:t>
            </a:r>
          </a:p>
          <a:p>
            <a:r>
              <a:rPr lang="en-NZ" dirty="0" smtClean="0"/>
              <a:t>Identifying gaps in the system and escalate </a:t>
            </a:r>
          </a:p>
          <a:p>
            <a:r>
              <a:rPr lang="en-NZ" dirty="0" smtClean="0"/>
              <a:t>Change agent </a:t>
            </a:r>
          </a:p>
          <a:p>
            <a:pPr marL="0" indent="0">
              <a:buNone/>
            </a:pPr>
            <a:endParaRPr lang="en-NZ" dirty="0"/>
          </a:p>
        </p:txBody>
      </p:sp>
      <p:pic>
        <p:nvPicPr>
          <p:cNvPr id="4" name="Picture 3" descr="Image result for images collaboration"/>
          <p:cNvPicPr/>
          <p:nvPr/>
        </p:nvPicPr>
        <p:blipFill>
          <a:blip r:embed="rId3">
            <a:extLst>
              <a:ext uri="{28A0092B-C50C-407E-A947-70E740481C1C}">
                <a14:useLocalDpi xmlns:a14="http://schemas.microsoft.com/office/drawing/2010/main" val="0"/>
              </a:ext>
            </a:extLst>
          </a:blip>
          <a:srcRect/>
          <a:stretch>
            <a:fillRect/>
          </a:stretch>
        </p:blipFill>
        <p:spPr bwMode="auto">
          <a:xfrm>
            <a:off x="9085022" y="3748982"/>
            <a:ext cx="2057592" cy="2266578"/>
          </a:xfrm>
          <a:prstGeom prst="rect">
            <a:avLst/>
          </a:prstGeom>
          <a:noFill/>
          <a:ln>
            <a:noFill/>
          </a:ln>
        </p:spPr>
      </p:pic>
      <p:pic>
        <p:nvPicPr>
          <p:cNvPr id="5" name="Picture 4" descr="Community Living Logo - Colour clear cut.png"/>
          <p:cNvPicPr>
            <a:picLocks noChangeAspect="1"/>
          </p:cNvPicPr>
          <p:nvPr/>
        </p:nvPicPr>
        <p:blipFill>
          <a:blip r:embed="rId4" cstate="print"/>
          <a:srcRect/>
          <a:stretch>
            <a:fillRect/>
          </a:stretch>
        </p:blipFill>
        <p:spPr bwMode="auto">
          <a:xfrm>
            <a:off x="9692335" y="647296"/>
            <a:ext cx="1587202" cy="720080"/>
          </a:xfrm>
          <a:prstGeom prst="rect">
            <a:avLst/>
          </a:prstGeom>
          <a:noFill/>
          <a:ln w="9525">
            <a:noFill/>
            <a:miter lim="800000"/>
            <a:headEnd/>
            <a:tailEnd/>
          </a:ln>
        </p:spPr>
      </p:pic>
    </p:spTree>
    <p:extLst>
      <p:ext uri="{BB962C8B-B14F-4D97-AF65-F5344CB8AC3E}">
        <p14:creationId xmlns:p14="http://schemas.microsoft.com/office/powerpoint/2010/main" val="38532556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b="1" dirty="0">
                <a:solidFill>
                  <a:srgbClr val="007E39"/>
                </a:solidFill>
                <a:effectLst>
                  <a:outerShdw blurRad="38100" dist="38100" dir="2700000" algn="tl">
                    <a:srgbClr val="000000">
                      <a:alpha val="43137"/>
                    </a:srgbClr>
                  </a:outerShdw>
                </a:effectLst>
              </a:rPr>
              <a:t>Appendix:</a:t>
            </a:r>
          </a:p>
        </p:txBody>
      </p:sp>
      <p:sp>
        <p:nvSpPr>
          <p:cNvPr id="3" name="Content Placeholder 2"/>
          <p:cNvSpPr>
            <a:spLocks noGrp="1"/>
          </p:cNvSpPr>
          <p:nvPr>
            <p:ph idx="1"/>
          </p:nvPr>
        </p:nvSpPr>
        <p:spPr>
          <a:xfrm>
            <a:off x="746760" y="1425574"/>
            <a:ext cx="10515600" cy="5089525"/>
          </a:xfrm>
        </p:spPr>
        <p:txBody>
          <a:bodyPr>
            <a:normAutofit/>
          </a:bodyPr>
          <a:lstStyle/>
          <a:p>
            <a:pPr marL="0" indent="0">
              <a:buNone/>
            </a:pPr>
            <a:r>
              <a:rPr lang="en-NZ" sz="1400" dirty="0" smtClean="0"/>
              <a:t>Office of </a:t>
            </a:r>
            <a:r>
              <a:rPr lang="en-NZ" sz="1400" dirty="0"/>
              <a:t>Disability Issues NZ: </a:t>
            </a:r>
            <a:r>
              <a:rPr lang="en-NZ" sz="1400" dirty="0">
                <a:hlinkClick r:id="rId3"/>
              </a:rPr>
              <a:t>https://www.odi.govt.nz</a:t>
            </a:r>
            <a:r>
              <a:rPr lang="en-NZ" sz="1400" dirty="0" smtClean="0">
                <a:hlinkClick r:id="rId3"/>
              </a:rPr>
              <a:t>/</a:t>
            </a:r>
            <a:endParaRPr lang="en-NZ" sz="1400" dirty="0" smtClean="0"/>
          </a:p>
          <a:p>
            <a:pPr marL="0" indent="0">
              <a:buNone/>
            </a:pPr>
            <a:r>
              <a:rPr lang="en-NZ" sz="1400" dirty="0" smtClean="0"/>
              <a:t>Autism</a:t>
            </a:r>
            <a:r>
              <a:rPr lang="en-NZ" sz="1400" dirty="0"/>
              <a:t>: </a:t>
            </a:r>
            <a:r>
              <a:rPr lang="en-NZ" sz="1400" dirty="0" smtClean="0">
                <a:hlinkClick r:id="rId4"/>
              </a:rPr>
              <a:t>https</a:t>
            </a:r>
            <a:r>
              <a:rPr lang="en-NZ" sz="1400" dirty="0">
                <a:hlinkClick r:id="rId4"/>
              </a:rPr>
              <a:t>://www.autismnz.org.nz</a:t>
            </a:r>
            <a:r>
              <a:rPr lang="en-NZ" sz="1400" dirty="0" smtClean="0">
                <a:hlinkClick r:id="rId4"/>
              </a:rPr>
              <a:t>/</a:t>
            </a:r>
            <a:endParaRPr lang="en-NZ" sz="1400" dirty="0" smtClean="0"/>
          </a:p>
          <a:p>
            <a:pPr marL="0" indent="0">
              <a:buNone/>
            </a:pPr>
            <a:r>
              <a:rPr lang="en-NZ" sz="1400" dirty="0"/>
              <a:t>NASC: </a:t>
            </a:r>
            <a:r>
              <a:rPr lang="en-NZ" sz="1400" dirty="0" smtClean="0">
                <a:hlinkClick r:id="rId5"/>
              </a:rPr>
              <a:t>http</a:t>
            </a:r>
            <a:r>
              <a:rPr lang="en-NZ" sz="1400" dirty="0">
                <a:hlinkClick r:id="rId5"/>
              </a:rPr>
              <a:t>://</a:t>
            </a:r>
            <a:r>
              <a:rPr lang="en-NZ" sz="1400" dirty="0" smtClean="0">
                <a:hlinkClick r:id="rId5"/>
              </a:rPr>
              <a:t>www.health.govt.nz/your-health/services-and-support/disability-services/getting-support-disability/needs-assessment-and-service-coordination-services</a:t>
            </a:r>
            <a:endParaRPr lang="en-NZ" sz="1400" dirty="0" smtClean="0"/>
          </a:p>
          <a:p>
            <a:pPr marL="0" indent="0">
              <a:buNone/>
            </a:pPr>
            <a:r>
              <a:rPr lang="en-NZ" sz="1400" dirty="0" smtClean="0"/>
              <a:t>Intensive Wrap </a:t>
            </a:r>
            <a:r>
              <a:rPr lang="en-NZ" sz="1400" dirty="0"/>
              <a:t>Around Service/MOE: </a:t>
            </a:r>
            <a:r>
              <a:rPr lang="en-NZ" sz="1400" dirty="0">
                <a:hlinkClick r:id="rId6"/>
              </a:rPr>
              <a:t>https://education.govt.nz/school/student-support/special-education/intensive-wraparound-service-iws</a:t>
            </a:r>
            <a:r>
              <a:rPr lang="en-NZ" sz="1400" dirty="0" smtClean="0">
                <a:hlinkClick r:id="rId6"/>
              </a:rPr>
              <a:t>/</a:t>
            </a:r>
            <a:endParaRPr lang="en-NZ" sz="1400" dirty="0" smtClean="0"/>
          </a:p>
          <a:p>
            <a:pPr marL="0" indent="0">
              <a:buNone/>
            </a:pPr>
            <a:r>
              <a:rPr lang="en-NZ" sz="1400" dirty="0" smtClean="0"/>
              <a:t>Intensive Wrap </a:t>
            </a:r>
            <a:r>
              <a:rPr lang="en-NZ" sz="1400" dirty="0"/>
              <a:t>Around Service/MOH: </a:t>
            </a:r>
            <a:r>
              <a:rPr lang="en-NZ" sz="1400" dirty="0">
                <a:hlinkClick r:id="rId7"/>
              </a:rPr>
              <a:t>https://</a:t>
            </a:r>
            <a:r>
              <a:rPr lang="en-NZ" sz="1400" dirty="0" smtClean="0">
                <a:hlinkClick r:id="rId7"/>
              </a:rPr>
              <a:t>www.msd.govt.nz/documents/about-msd-and-our-work/publications-resources/service-guidelines/intensive-wraparound-support-service-spec.pdf</a:t>
            </a:r>
            <a:endParaRPr lang="en-NZ" sz="1400" dirty="0" smtClean="0"/>
          </a:p>
          <a:p>
            <a:pPr marL="0" indent="0">
              <a:buNone/>
            </a:pPr>
            <a:r>
              <a:rPr lang="en-NZ" sz="1400" dirty="0"/>
              <a:t>Collaborative Practice Framework/Working collaboratively with children, young people and families. Prepared for the city of Port Phillip Family, Youth and Children Development by the Centre for Excellence in Child and Family Welfare 2016. </a:t>
            </a:r>
            <a:r>
              <a:rPr lang="en-NZ" sz="1400" dirty="0" smtClean="0"/>
              <a:t>Australia. </a:t>
            </a:r>
            <a:r>
              <a:rPr lang="en-NZ" sz="1400" dirty="0" smtClean="0">
                <a:hlinkClick r:id="rId8"/>
              </a:rPr>
              <a:t>http</a:t>
            </a:r>
            <a:r>
              <a:rPr lang="en-NZ" sz="1400" dirty="0">
                <a:hlinkClick r:id="rId8"/>
              </a:rPr>
              <a:t>://</a:t>
            </a:r>
            <a:r>
              <a:rPr lang="en-NZ" sz="1400" dirty="0" smtClean="0">
                <a:hlinkClick r:id="rId8"/>
              </a:rPr>
              <a:t>www.portphillip.vic.gov.au/CPF_CoPP_Framework_FINAL.pdf</a:t>
            </a:r>
            <a:endParaRPr lang="en-NZ" sz="1400" dirty="0"/>
          </a:p>
          <a:p>
            <a:pPr marL="0" indent="0">
              <a:buNone/>
            </a:pPr>
            <a:r>
              <a:rPr lang="en-NZ" sz="1400" dirty="0" smtClean="0"/>
              <a:t>Health and </a:t>
            </a:r>
            <a:r>
              <a:rPr lang="en-NZ" sz="1400" dirty="0"/>
              <a:t>Disability Commissioner: </a:t>
            </a:r>
            <a:r>
              <a:rPr lang="en-NZ" sz="1400" dirty="0">
                <a:hlinkClick r:id="rId9"/>
              </a:rPr>
              <a:t>http://www.hdc.org.nz</a:t>
            </a:r>
            <a:r>
              <a:rPr lang="en-NZ" sz="1400" dirty="0" smtClean="0">
                <a:hlinkClick r:id="rId9"/>
              </a:rPr>
              <a:t>/</a:t>
            </a:r>
            <a:endParaRPr lang="en-NZ" sz="1400" dirty="0" smtClean="0"/>
          </a:p>
          <a:p>
            <a:pPr marL="0" indent="0">
              <a:buNone/>
            </a:pPr>
            <a:r>
              <a:rPr lang="en-NZ" sz="1400" dirty="0" smtClean="0"/>
              <a:t>United Nations Conventions on the Rights of </a:t>
            </a:r>
            <a:r>
              <a:rPr lang="en-NZ" sz="1400" dirty="0"/>
              <a:t>the Child (UNCROC): </a:t>
            </a:r>
            <a:r>
              <a:rPr lang="en-NZ" sz="1400" dirty="0">
                <a:hlinkClick r:id="rId10"/>
              </a:rPr>
              <a:t>www.msd.govt.nz/about-msd-and-our-work/publications-resources/monitoring/uncroc</a:t>
            </a:r>
            <a:r>
              <a:rPr lang="en-NZ" sz="1400" dirty="0" smtClean="0">
                <a:hlinkClick r:id="rId10"/>
              </a:rPr>
              <a:t>/</a:t>
            </a:r>
            <a:endParaRPr lang="en-NZ" sz="1400" dirty="0" smtClean="0"/>
          </a:p>
          <a:p>
            <a:pPr marL="0" indent="0">
              <a:buNone/>
            </a:pPr>
            <a:r>
              <a:rPr lang="en-NZ" sz="1400" dirty="0" smtClean="0"/>
              <a:t>United Nations Conventions on the Rights of the Person </a:t>
            </a:r>
            <a:r>
              <a:rPr lang="en-NZ" sz="1400" dirty="0"/>
              <a:t>with Disabilities (CRPD): </a:t>
            </a:r>
            <a:r>
              <a:rPr lang="en-NZ" sz="1400" dirty="0" smtClean="0">
                <a:hlinkClick r:id="rId11"/>
              </a:rPr>
              <a:t>www.un.org/development/desa/disabilities/convention-on-the-rights-of-persons-with-disabilities.html</a:t>
            </a:r>
            <a:endParaRPr lang="en-NZ" sz="1400" dirty="0" smtClean="0"/>
          </a:p>
          <a:p>
            <a:pPr marL="0" indent="0">
              <a:buNone/>
            </a:pPr>
            <a:endParaRPr lang="en-NZ" sz="1400" dirty="0" smtClean="0"/>
          </a:p>
          <a:p>
            <a:pPr marL="0" indent="0">
              <a:buNone/>
            </a:pPr>
            <a:endParaRPr lang="en-NZ" sz="1800" dirty="0" smtClean="0"/>
          </a:p>
          <a:p>
            <a:pPr marL="0" indent="0">
              <a:buNone/>
            </a:pPr>
            <a:endParaRPr lang="en-NZ" sz="1800" dirty="0"/>
          </a:p>
        </p:txBody>
      </p:sp>
    </p:spTree>
    <p:extLst>
      <p:ext uri="{BB962C8B-B14F-4D97-AF65-F5344CB8AC3E}">
        <p14:creationId xmlns:p14="http://schemas.microsoft.com/office/powerpoint/2010/main" val="3008249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err="1" smtClean="0">
                <a:solidFill>
                  <a:srgbClr val="007E39"/>
                </a:solidFill>
                <a:effectLst>
                  <a:outerShdw blurRad="38100" dist="38100" dir="2700000" algn="tl">
                    <a:srgbClr val="000000">
                      <a:alpha val="43137"/>
                    </a:srgbClr>
                  </a:outerShdw>
                </a:effectLst>
                <a:latin typeface="+mn-lt"/>
                <a:ea typeface="+mn-ea"/>
                <a:cs typeface="+mn-cs"/>
              </a:rPr>
              <a:t>Te</a:t>
            </a:r>
            <a:r>
              <a:rPr lang="en-NZ" sz="3600" b="1" dirty="0" smtClean="0">
                <a:solidFill>
                  <a:srgbClr val="007E39"/>
                </a:solidFill>
                <a:effectLst>
                  <a:outerShdw blurRad="38100" dist="38100" dir="2700000" algn="tl">
                    <a:srgbClr val="000000">
                      <a:alpha val="43137"/>
                    </a:srgbClr>
                  </a:outerShdw>
                </a:effectLst>
                <a:latin typeface="+mn-lt"/>
                <a:ea typeface="+mn-ea"/>
                <a:cs typeface="+mn-cs"/>
              </a:rPr>
              <a:t> </a:t>
            </a:r>
            <a:r>
              <a:rPr lang="en-NZ" sz="3600" b="1" dirty="0" err="1">
                <a:solidFill>
                  <a:srgbClr val="007E39"/>
                </a:solidFill>
                <a:effectLst>
                  <a:outerShdw blurRad="38100" dist="38100" dir="2700000" algn="tl">
                    <a:srgbClr val="000000">
                      <a:alpha val="43137"/>
                    </a:srgbClr>
                  </a:outerShdw>
                </a:effectLst>
                <a:latin typeface="+mn-lt"/>
                <a:ea typeface="+mn-ea"/>
                <a:cs typeface="+mn-cs"/>
              </a:rPr>
              <a:t>Puna</a:t>
            </a:r>
            <a:r>
              <a:rPr lang="en-NZ" sz="3600" b="1" dirty="0">
                <a:solidFill>
                  <a:srgbClr val="007E39"/>
                </a:solidFill>
                <a:effectLst>
                  <a:outerShdw blurRad="38100" dist="38100" dir="2700000" algn="tl">
                    <a:srgbClr val="000000">
                      <a:alpha val="43137"/>
                    </a:srgbClr>
                  </a:outerShdw>
                </a:effectLst>
                <a:latin typeface="+mn-lt"/>
                <a:ea typeface="+mn-ea"/>
                <a:cs typeface="+mn-cs"/>
              </a:rPr>
              <a:t> </a:t>
            </a:r>
            <a:r>
              <a:rPr lang="en-NZ" sz="3600" b="1" dirty="0" err="1">
                <a:solidFill>
                  <a:srgbClr val="007E39"/>
                </a:solidFill>
                <a:effectLst>
                  <a:outerShdw blurRad="38100" dist="38100" dir="2700000" algn="tl">
                    <a:srgbClr val="000000">
                      <a:alpha val="43137"/>
                    </a:srgbClr>
                  </a:outerShdw>
                </a:effectLst>
                <a:latin typeface="+mn-lt"/>
                <a:ea typeface="+mn-ea"/>
                <a:cs typeface="+mn-cs"/>
              </a:rPr>
              <a:t>Awhina</a:t>
            </a:r>
            <a:r>
              <a:rPr lang="en-NZ" sz="3600" b="1" dirty="0">
                <a:solidFill>
                  <a:srgbClr val="007E39"/>
                </a:solidFill>
                <a:effectLst>
                  <a:outerShdw blurRad="38100" dist="38100" dir="2700000" algn="tl">
                    <a:srgbClr val="000000">
                      <a:alpha val="43137"/>
                    </a:srgbClr>
                  </a:outerShdw>
                </a:effectLst>
                <a:latin typeface="+mn-lt"/>
                <a:ea typeface="+mn-ea"/>
                <a:cs typeface="+mn-cs"/>
              </a:rPr>
              <a:t> </a:t>
            </a:r>
            <a:r>
              <a:rPr lang="en-NZ" sz="3600" b="1" dirty="0" smtClean="0">
                <a:solidFill>
                  <a:srgbClr val="007E39"/>
                </a:solidFill>
                <a:effectLst>
                  <a:outerShdw blurRad="38100" dist="38100" dir="2700000" algn="tl">
                    <a:srgbClr val="000000">
                      <a:alpha val="43137"/>
                    </a:srgbClr>
                  </a:outerShdw>
                </a:effectLst>
                <a:latin typeface="+mn-lt"/>
                <a:ea typeface="+mn-ea"/>
                <a:cs typeface="+mn-cs"/>
              </a:rPr>
              <a:t>Service: </a:t>
            </a:r>
            <a:endParaRPr lang="en-NZ" sz="32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p:txBody>
          <a:bodyPr>
            <a:normAutofit/>
          </a:bodyPr>
          <a:lstStyle/>
          <a:p>
            <a:pPr marL="0" indent="0">
              <a:buNone/>
            </a:pPr>
            <a:r>
              <a:rPr lang="en-NZ" dirty="0"/>
              <a:t>Professional services for children and </a:t>
            </a:r>
            <a:r>
              <a:rPr lang="en-NZ" dirty="0" smtClean="0"/>
              <a:t>young </a:t>
            </a:r>
            <a:r>
              <a:rPr lang="en-NZ" dirty="0"/>
              <a:t>people with special needs </a:t>
            </a:r>
          </a:p>
          <a:p>
            <a:pPr marL="0" indent="0">
              <a:buNone/>
            </a:pPr>
            <a:endParaRPr lang="en-NZ" dirty="0" smtClean="0"/>
          </a:p>
          <a:p>
            <a:pPr marL="0" indent="0">
              <a:buNone/>
            </a:pPr>
            <a:r>
              <a:rPr lang="en-NZ" dirty="0" smtClean="0"/>
              <a:t>Services: </a:t>
            </a:r>
          </a:p>
          <a:p>
            <a:r>
              <a:rPr lang="en-NZ" dirty="0" smtClean="0"/>
              <a:t>Respite options</a:t>
            </a:r>
          </a:p>
          <a:p>
            <a:r>
              <a:rPr lang="en-NZ" dirty="0" smtClean="0"/>
              <a:t>Support for children and their whanau/families</a:t>
            </a:r>
          </a:p>
          <a:p>
            <a:r>
              <a:rPr lang="en-NZ" dirty="0" smtClean="0"/>
              <a:t>Training and consultancy for professionals and whanau/families </a:t>
            </a:r>
            <a:endParaRPr lang="en-NZ" dirty="0"/>
          </a:p>
          <a:p>
            <a:pPr marL="0" indent="0">
              <a:buNone/>
            </a:pPr>
            <a:endParaRPr lang="en-NZ"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766598" y="519361"/>
            <a:ext cx="1587202" cy="720080"/>
          </a:xfrm>
          <a:prstGeom prst="rect">
            <a:avLst/>
          </a:prstGeom>
          <a:noFill/>
          <a:ln w="9525">
            <a:noFill/>
            <a:miter lim="800000"/>
            <a:headEnd/>
            <a:tailEnd/>
          </a:ln>
        </p:spPr>
      </p:pic>
    </p:spTree>
    <p:extLst>
      <p:ext uri="{BB962C8B-B14F-4D97-AF65-F5344CB8AC3E}">
        <p14:creationId xmlns:p14="http://schemas.microsoft.com/office/powerpoint/2010/main" val="12106358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smtClean="0">
                <a:solidFill>
                  <a:srgbClr val="007E39"/>
                </a:solidFill>
                <a:effectLst>
                  <a:outerShdw blurRad="38100" dist="38100" dir="2700000" algn="tl">
                    <a:srgbClr val="000000">
                      <a:alpha val="43137"/>
                    </a:srgbClr>
                  </a:outerShdw>
                </a:effectLst>
                <a:latin typeface="+mn-lt"/>
                <a:ea typeface="+mn-ea"/>
                <a:cs typeface="+mn-cs"/>
              </a:rPr>
              <a:t>Supporting children with special needs: </a:t>
            </a:r>
            <a:endParaRPr lang="en-NZ" sz="32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p:txBody>
          <a:bodyPr>
            <a:normAutofit lnSpcReduction="10000"/>
          </a:bodyPr>
          <a:lstStyle/>
          <a:p>
            <a:pPr marL="0" indent="0">
              <a:buNone/>
            </a:pPr>
            <a:r>
              <a:rPr lang="en-NZ" dirty="0" smtClean="0"/>
              <a:t>Disability: </a:t>
            </a:r>
            <a:endParaRPr lang="en-NZ" dirty="0"/>
          </a:p>
          <a:p>
            <a:pPr lvl="0"/>
            <a:r>
              <a:rPr lang="en-AU" dirty="0" smtClean="0"/>
              <a:t>intellectual </a:t>
            </a:r>
            <a:r>
              <a:rPr lang="en-AU" dirty="0"/>
              <a:t>disability</a:t>
            </a:r>
            <a:endParaRPr lang="en-NZ" sz="3600" dirty="0"/>
          </a:p>
          <a:p>
            <a:pPr lvl="0"/>
            <a:r>
              <a:rPr lang="en-AU" dirty="0" smtClean="0"/>
              <a:t>physical </a:t>
            </a:r>
            <a:r>
              <a:rPr lang="en-AU" dirty="0"/>
              <a:t>disability</a:t>
            </a:r>
            <a:endParaRPr lang="en-NZ" sz="3600" dirty="0"/>
          </a:p>
          <a:p>
            <a:pPr lvl="0"/>
            <a:r>
              <a:rPr lang="en-AU" dirty="0" smtClean="0"/>
              <a:t>sensory impairment </a:t>
            </a:r>
          </a:p>
          <a:p>
            <a:r>
              <a:rPr lang="en-AU" dirty="0" smtClean="0"/>
              <a:t>or </a:t>
            </a:r>
            <a:r>
              <a:rPr lang="en-AU" dirty="0"/>
              <a:t>a combination of those </a:t>
            </a:r>
            <a:endParaRPr lang="en-NZ" dirty="0"/>
          </a:p>
          <a:p>
            <a:pPr>
              <a:buNone/>
            </a:pPr>
            <a:r>
              <a:rPr lang="en-AU" dirty="0"/>
              <a:t> </a:t>
            </a:r>
            <a:endParaRPr lang="en-NZ" sz="3600" dirty="0"/>
          </a:p>
          <a:p>
            <a:pPr>
              <a:buNone/>
            </a:pPr>
            <a:r>
              <a:rPr lang="en-AU" dirty="0" smtClean="0"/>
              <a:t>And/or other issues</a:t>
            </a:r>
            <a:r>
              <a:rPr lang="en-AU" dirty="0"/>
              <a:t> </a:t>
            </a:r>
            <a:r>
              <a:rPr lang="en-AU" dirty="0" smtClean="0"/>
              <a:t>such as:</a:t>
            </a:r>
            <a:endParaRPr lang="en-NZ" sz="3600" dirty="0"/>
          </a:p>
          <a:p>
            <a:pPr lvl="0"/>
            <a:r>
              <a:rPr lang="en-AU" dirty="0" smtClean="0"/>
              <a:t>ADHD</a:t>
            </a:r>
            <a:r>
              <a:rPr lang="en-AU" dirty="0"/>
              <a:t>, Foetal Alcohol Spectrum Disorder, Conduct Disorder, Post Traumatic Stress Disorder, Autism Spectrum Disorder</a:t>
            </a:r>
            <a:endParaRPr lang="en-NZ" sz="3600" dirty="0"/>
          </a:p>
          <a:p>
            <a:endParaRPr lang="en-NZ"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766598" y="519361"/>
            <a:ext cx="1587202" cy="720080"/>
          </a:xfrm>
          <a:prstGeom prst="rect">
            <a:avLst/>
          </a:prstGeom>
          <a:noFill/>
          <a:ln w="9525">
            <a:noFill/>
            <a:miter lim="800000"/>
            <a:headEnd/>
            <a:tailEnd/>
          </a:ln>
        </p:spPr>
      </p:pic>
    </p:spTree>
    <p:extLst>
      <p:ext uri="{BB962C8B-B14F-4D97-AF65-F5344CB8AC3E}">
        <p14:creationId xmlns:p14="http://schemas.microsoft.com/office/powerpoint/2010/main" val="3692532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smtClean="0">
                <a:solidFill>
                  <a:srgbClr val="007E39"/>
                </a:solidFill>
                <a:effectLst>
                  <a:outerShdw blurRad="38100" dist="38100" dir="2700000" algn="tl">
                    <a:srgbClr val="000000">
                      <a:alpha val="43137"/>
                    </a:srgbClr>
                  </a:outerShdw>
                </a:effectLst>
                <a:latin typeface="+mn-lt"/>
                <a:ea typeface="+mn-ea"/>
                <a:cs typeface="+mn-cs"/>
              </a:rPr>
              <a:t>Children’s rights:</a:t>
            </a:r>
            <a:endParaRPr lang="en-NZ" sz="32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a:xfrm>
            <a:off x="838200" y="1762323"/>
            <a:ext cx="10515600" cy="4351338"/>
          </a:xfrm>
        </p:spPr>
        <p:txBody>
          <a:bodyPr/>
          <a:lstStyle/>
          <a:p>
            <a:r>
              <a:rPr lang="en-NZ" dirty="0" smtClean="0"/>
              <a:t>Right </a:t>
            </a:r>
            <a:r>
              <a:rPr lang="en-NZ" dirty="0"/>
              <a:t>to </a:t>
            </a:r>
            <a:r>
              <a:rPr lang="en-NZ" dirty="0" smtClean="0"/>
              <a:t>participate</a:t>
            </a:r>
            <a:endParaRPr lang="en-NZ" dirty="0"/>
          </a:p>
          <a:p>
            <a:r>
              <a:rPr lang="en-NZ" dirty="0"/>
              <a:t>R</a:t>
            </a:r>
            <a:r>
              <a:rPr lang="en-NZ" dirty="0" smtClean="0"/>
              <a:t>ight </a:t>
            </a:r>
            <a:r>
              <a:rPr lang="en-NZ" dirty="0"/>
              <a:t>to express their views and opinions and to have these </a:t>
            </a:r>
            <a:endParaRPr lang="en-NZ" dirty="0" smtClean="0"/>
          </a:p>
          <a:p>
            <a:pPr marL="0" indent="0">
              <a:buNone/>
            </a:pPr>
            <a:r>
              <a:rPr lang="en-NZ" dirty="0"/>
              <a:t> </a:t>
            </a:r>
            <a:r>
              <a:rPr lang="en-NZ" dirty="0" smtClean="0"/>
              <a:t>  taken seriously</a:t>
            </a:r>
          </a:p>
          <a:p>
            <a:r>
              <a:rPr lang="en-NZ" dirty="0" smtClean="0"/>
              <a:t>Right be </a:t>
            </a:r>
            <a:r>
              <a:rPr lang="en-NZ" dirty="0"/>
              <a:t>active participants in the assessment </a:t>
            </a:r>
            <a:r>
              <a:rPr lang="en-NZ" dirty="0" smtClean="0"/>
              <a:t>process</a:t>
            </a:r>
          </a:p>
          <a:p>
            <a:r>
              <a:rPr lang="en-NZ" dirty="0" smtClean="0"/>
              <a:t>Right to be kept </a:t>
            </a:r>
            <a:r>
              <a:rPr lang="en-NZ" dirty="0"/>
              <a:t>up to date, in an age-appropriate manner, </a:t>
            </a:r>
            <a:endParaRPr lang="en-NZ" dirty="0" smtClean="0"/>
          </a:p>
          <a:p>
            <a:pPr marL="0" indent="0">
              <a:buNone/>
            </a:pPr>
            <a:r>
              <a:rPr lang="en-NZ" dirty="0"/>
              <a:t> </a:t>
            </a:r>
            <a:r>
              <a:rPr lang="en-NZ" dirty="0" smtClean="0"/>
              <a:t>  of their situation</a:t>
            </a:r>
            <a:endParaRPr lang="en-NZ" dirty="0"/>
          </a:p>
          <a:p>
            <a:endParaRPr lang="en-NZ"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766598" y="519361"/>
            <a:ext cx="1587202" cy="720080"/>
          </a:xfrm>
          <a:prstGeom prst="rect">
            <a:avLst/>
          </a:prstGeom>
          <a:noFill/>
          <a:ln w="9525">
            <a:noFill/>
            <a:miter lim="800000"/>
            <a:headEnd/>
            <a:tailEnd/>
          </a:ln>
        </p:spPr>
      </p:pic>
      <p:sp>
        <p:nvSpPr>
          <p:cNvPr id="5" name="Footer Placeholder 4"/>
          <p:cNvSpPr>
            <a:spLocks noGrp="1"/>
          </p:cNvSpPr>
          <p:nvPr>
            <p:ph type="ftr" sz="quarter" idx="11"/>
          </p:nvPr>
        </p:nvSpPr>
        <p:spPr>
          <a:xfrm>
            <a:off x="838200" y="6108554"/>
            <a:ext cx="4114800" cy="365125"/>
          </a:xfrm>
        </p:spPr>
        <p:txBody>
          <a:bodyPr/>
          <a:lstStyle/>
          <a:p>
            <a:pPr algn="l"/>
            <a:endParaRPr lang="en-NZ" dirty="0"/>
          </a:p>
        </p:txBody>
      </p:sp>
    </p:spTree>
    <p:extLst>
      <p:ext uri="{BB962C8B-B14F-4D97-AF65-F5344CB8AC3E}">
        <p14:creationId xmlns:p14="http://schemas.microsoft.com/office/powerpoint/2010/main" val="243357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8945" y="488405"/>
            <a:ext cx="10515600" cy="816255"/>
          </a:xfrm>
        </p:spPr>
        <p:txBody>
          <a:bodyPr>
            <a:normAutofit/>
          </a:bodyPr>
          <a:lstStyle/>
          <a:p>
            <a:r>
              <a:rPr lang="en-NZ" sz="3200" b="1" dirty="0" smtClean="0">
                <a:solidFill>
                  <a:srgbClr val="007E39"/>
                </a:solidFill>
                <a:effectLst>
                  <a:outerShdw blurRad="38100" dist="38100" dir="2700000" algn="tl">
                    <a:srgbClr val="000000">
                      <a:alpha val="43137"/>
                    </a:srgbClr>
                  </a:outerShdw>
                </a:effectLst>
                <a:latin typeface="+mn-lt"/>
                <a:ea typeface="+mn-ea"/>
                <a:cs typeface="+mn-cs"/>
              </a:rPr>
              <a:t>Disability and Social Inclusion:</a:t>
            </a:r>
            <a:endParaRPr lang="en-NZ" sz="3200" b="1" dirty="0">
              <a:solidFill>
                <a:srgbClr val="007E39"/>
              </a:solidFill>
              <a:effectLst>
                <a:outerShdw blurRad="38100" dist="38100" dir="2700000" algn="tl">
                  <a:srgbClr val="000000">
                    <a:alpha val="43137"/>
                  </a:srgbClr>
                </a:outerShdw>
              </a:effectLst>
              <a:latin typeface="+mn-lt"/>
              <a:ea typeface="+mn-ea"/>
              <a:cs typeface="+mn-cs"/>
            </a:endParaRPr>
          </a:p>
        </p:txBody>
      </p:sp>
      <p:sp>
        <p:nvSpPr>
          <p:cNvPr id="3" name="Content Placeholder 2"/>
          <p:cNvSpPr>
            <a:spLocks noGrp="1"/>
          </p:cNvSpPr>
          <p:nvPr>
            <p:ph idx="1"/>
          </p:nvPr>
        </p:nvSpPr>
        <p:spPr>
          <a:xfrm>
            <a:off x="925417" y="1538111"/>
            <a:ext cx="8928398" cy="4351338"/>
          </a:xfrm>
        </p:spPr>
        <p:txBody>
          <a:bodyPr/>
          <a:lstStyle/>
          <a:p>
            <a:pPr marL="0" indent="0">
              <a:buNone/>
            </a:pPr>
            <a:r>
              <a:rPr lang="en-NZ" b="1" dirty="0"/>
              <a:t>New Zealand Disability Strategy</a:t>
            </a:r>
            <a:r>
              <a:rPr lang="en-NZ" b="1" dirty="0" smtClean="0"/>
              <a:t>:</a:t>
            </a:r>
          </a:p>
          <a:p>
            <a:pPr marL="0" indent="0">
              <a:buNone/>
            </a:pPr>
            <a:endParaRPr lang="en-NZ" sz="1200" b="1" dirty="0"/>
          </a:p>
          <a:p>
            <a:r>
              <a:rPr lang="en-NZ" dirty="0" smtClean="0"/>
              <a:t>‘Disability is not something individuals have. What individuals have are impairments’ </a:t>
            </a:r>
            <a:r>
              <a:rPr lang="en-NZ" sz="1400" dirty="0" smtClean="0"/>
              <a:t>(1)</a:t>
            </a:r>
          </a:p>
          <a:p>
            <a:r>
              <a:rPr lang="en-NZ" dirty="0"/>
              <a:t>L</a:t>
            </a:r>
            <a:r>
              <a:rPr lang="en-NZ" dirty="0" smtClean="0"/>
              <a:t>ong-term plan for changing New Zealand from a disabling to an inclusive society</a:t>
            </a:r>
          </a:p>
          <a:p>
            <a:r>
              <a:rPr lang="en-NZ" dirty="0"/>
              <a:t>D</a:t>
            </a:r>
            <a:r>
              <a:rPr lang="en-NZ" dirty="0" smtClean="0"/>
              <a:t>eveloped </a:t>
            </a:r>
            <a:r>
              <a:rPr lang="en-NZ" dirty="0"/>
              <a:t>in consultation with disabled people and the wider disability </a:t>
            </a:r>
            <a:r>
              <a:rPr lang="en-NZ" dirty="0" smtClean="0"/>
              <a:t>sector</a:t>
            </a:r>
          </a:p>
          <a:p>
            <a:r>
              <a:rPr lang="en-NZ" dirty="0"/>
              <a:t>R</a:t>
            </a:r>
            <a:r>
              <a:rPr lang="en-NZ" dirty="0" smtClean="0"/>
              <a:t>eflects </a:t>
            </a:r>
            <a:r>
              <a:rPr lang="en-NZ" dirty="0"/>
              <a:t>many individuals’ experiences of </a:t>
            </a:r>
            <a:r>
              <a:rPr lang="en-NZ" dirty="0" smtClean="0"/>
              <a:t>disability</a:t>
            </a:r>
          </a:p>
        </p:txBody>
      </p:sp>
      <p:sp>
        <p:nvSpPr>
          <p:cNvPr id="4" name="Footer Placeholder 3"/>
          <p:cNvSpPr>
            <a:spLocks noGrp="1"/>
          </p:cNvSpPr>
          <p:nvPr>
            <p:ph type="ftr" sz="quarter" idx="11"/>
          </p:nvPr>
        </p:nvSpPr>
        <p:spPr>
          <a:xfrm>
            <a:off x="925417" y="6356350"/>
            <a:ext cx="9397388" cy="365125"/>
          </a:xfrm>
        </p:spPr>
        <p:txBody>
          <a:bodyPr/>
          <a:lstStyle/>
          <a:p>
            <a:pPr algn="l"/>
            <a:r>
              <a:rPr lang="en-NZ" dirty="0" smtClean="0"/>
              <a:t>(1) New </a:t>
            </a:r>
            <a:r>
              <a:rPr lang="en-NZ" dirty="0"/>
              <a:t>Zealand Disability Strategy. Retrieved October 12, 2016 </a:t>
            </a:r>
            <a:r>
              <a:rPr lang="en-NZ" dirty="0" smtClean="0"/>
              <a:t>from http</a:t>
            </a:r>
            <a:r>
              <a:rPr lang="en-NZ" dirty="0"/>
              <a:t>://www.odi.govt.nz/resources/publications/nzds/introduction.html</a:t>
            </a:r>
          </a:p>
          <a:p>
            <a:pPr algn="l"/>
            <a:r>
              <a:rPr lang="en-NZ" dirty="0" smtClean="0"/>
              <a:t>(http</a:t>
            </a:r>
            <a:r>
              <a:rPr lang="en-NZ" dirty="0"/>
              <a:t>://www.health.govt.nz/publication/new-zealand-disability-strategy-making-world-differenceNew Zealand Disability Strategy </a:t>
            </a:r>
            <a:r>
              <a:rPr lang="en-NZ" dirty="0" smtClean="0"/>
              <a:t>)</a:t>
            </a:r>
            <a:endParaRPr lang="en-NZ" dirty="0"/>
          </a:p>
        </p:txBody>
      </p:sp>
      <p:pic>
        <p:nvPicPr>
          <p:cNvPr id="5" name="Picture 4" descr="Community Living Logo - Colour clear cut.png"/>
          <p:cNvPicPr>
            <a:picLocks noChangeAspect="1"/>
          </p:cNvPicPr>
          <p:nvPr/>
        </p:nvPicPr>
        <p:blipFill>
          <a:blip r:embed="rId3" cstate="print"/>
          <a:srcRect/>
          <a:stretch>
            <a:fillRect/>
          </a:stretch>
        </p:blipFill>
        <p:spPr bwMode="auto">
          <a:xfrm>
            <a:off x="9766598" y="461300"/>
            <a:ext cx="1587202" cy="720080"/>
          </a:xfrm>
          <a:prstGeom prst="rect">
            <a:avLst/>
          </a:prstGeom>
          <a:noFill/>
          <a:ln w="9525">
            <a:noFill/>
            <a:miter lim="800000"/>
            <a:headEnd/>
            <a:tailEnd/>
          </a:ln>
        </p:spPr>
      </p:pic>
    </p:spTree>
    <p:extLst>
      <p:ext uri="{BB962C8B-B14F-4D97-AF65-F5344CB8AC3E}">
        <p14:creationId xmlns:p14="http://schemas.microsoft.com/office/powerpoint/2010/main" val="33174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a:solidFill>
                  <a:srgbClr val="007E39"/>
                </a:solidFill>
                <a:effectLst>
                  <a:outerShdw blurRad="38100" dist="38100" dir="2700000" algn="tl">
                    <a:srgbClr val="000000">
                      <a:alpha val="43137"/>
                    </a:srgbClr>
                  </a:outerShdw>
                </a:effectLst>
                <a:latin typeface="+mn-lt"/>
                <a:ea typeface="+mn-ea"/>
                <a:cs typeface="+mn-cs"/>
              </a:rPr>
              <a:t>Challenges for families: </a:t>
            </a:r>
          </a:p>
        </p:txBody>
      </p:sp>
      <p:sp>
        <p:nvSpPr>
          <p:cNvPr id="3" name="Content Placeholder 2"/>
          <p:cNvSpPr>
            <a:spLocks noGrp="1"/>
          </p:cNvSpPr>
          <p:nvPr>
            <p:ph idx="1"/>
          </p:nvPr>
        </p:nvSpPr>
        <p:spPr/>
        <p:txBody>
          <a:bodyPr/>
          <a:lstStyle/>
          <a:p>
            <a:r>
              <a:rPr lang="en-NZ" dirty="0"/>
              <a:t>Need to learn how to cope with feelings such as grief, loss, anxiety, disbelief, denial, guilt: </a:t>
            </a:r>
          </a:p>
          <a:p>
            <a:pPr lvl="1">
              <a:buFont typeface="Courier New" panose="02070309020205020404" pitchFamily="49" charset="0"/>
              <a:buChar char="o"/>
            </a:pPr>
            <a:r>
              <a:rPr lang="en-NZ" dirty="0"/>
              <a:t>	How do I respond to this new situation?</a:t>
            </a:r>
          </a:p>
          <a:p>
            <a:pPr lvl="1">
              <a:buFont typeface="Courier New" panose="02070309020205020404" pitchFamily="49" charset="0"/>
              <a:buChar char="o"/>
            </a:pPr>
            <a:r>
              <a:rPr lang="en-NZ" dirty="0"/>
              <a:t>   Who can I talk to? </a:t>
            </a:r>
          </a:p>
          <a:p>
            <a:pPr marL="457200" lvl="1" indent="0">
              <a:buNone/>
            </a:pPr>
            <a:endParaRPr lang="en-NZ" sz="800" dirty="0"/>
          </a:p>
          <a:p>
            <a:pPr lvl="1">
              <a:buFont typeface="Courier New" panose="02070309020205020404" pitchFamily="49" charset="0"/>
              <a:buChar char="o"/>
            </a:pPr>
            <a:endParaRPr lang="en-NZ" sz="800" dirty="0"/>
          </a:p>
          <a:p>
            <a:r>
              <a:rPr lang="en-NZ" dirty="0"/>
              <a:t>Need to adapt to new/different expectations concerning their child, their role as parents:</a:t>
            </a:r>
          </a:p>
          <a:p>
            <a:pPr lvl="1">
              <a:buFont typeface="Courier New" panose="02070309020205020404" pitchFamily="49" charset="0"/>
              <a:buChar char="o"/>
            </a:pPr>
            <a:r>
              <a:rPr lang="en-NZ" dirty="0"/>
              <a:t>	How do I parent a child with a disability?</a:t>
            </a:r>
          </a:p>
          <a:p>
            <a:pPr lvl="1">
              <a:buFont typeface="Courier New" panose="02070309020205020404" pitchFamily="49" charset="0"/>
              <a:buChar char="o"/>
            </a:pPr>
            <a:r>
              <a:rPr lang="en-NZ" dirty="0"/>
              <a:t>   What do I need to do </a:t>
            </a:r>
            <a:r>
              <a:rPr lang="en-NZ" dirty="0" smtClean="0"/>
              <a:t>differently?</a:t>
            </a:r>
            <a:endParaRPr lang="en-NZ" dirty="0"/>
          </a:p>
          <a:p>
            <a:endParaRPr lang="en-NZ" dirty="0"/>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558780" y="742228"/>
            <a:ext cx="1587202" cy="720080"/>
          </a:xfrm>
          <a:prstGeom prst="rect">
            <a:avLst/>
          </a:prstGeom>
          <a:noFill/>
          <a:ln w="9525">
            <a:noFill/>
            <a:miter lim="800000"/>
            <a:headEnd/>
            <a:tailEnd/>
          </a:ln>
        </p:spPr>
      </p:pic>
    </p:spTree>
    <p:extLst>
      <p:ext uri="{BB962C8B-B14F-4D97-AF65-F5344CB8AC3E}">
        <p14:creationId xmlns:p14="http://schemas.microsoft.com/office/powerpoint/2010/main" val="943641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200" b="1" dirty="0" smtClean="0">
                <a:solidFill>
                  <a:srgbClr val="007E39"/>
                </a:solidFill>
                <a:effectLst>
                  <a:outerShdw blurRad="38100" dist="38100" dir="2700000" algn="tl">
                    <a:srgbClr val="000000">
                      <a:alpha val="43137"/>
                    </a:srgbClr>
                  </a:outerShdw>
                </a:effectLst>
                <a:latin typeface="+mn-lt"/>
                <a:ea typeface="+mn-ea"/>
                <a:cs typeface="+mn-cs"/>
              </a:rPr>
              <a:t>The voice of a mother: </a:t>
            </a:r>
            <a:endParaRPr lang="en-NZ" sz="3200" b="1" dirty="0">
              <a:solidFill>
                <a:srgbClr val="007E39"/>
              </a:solidFill>
              <a:effectLst>
                <a:outerShdw blurRad="38100" dist="38100" dir="2700000" algn="tl">
                  <a:srgbClr val="000000">
                    <a:alpha val="43137"/>
                  </a:srgbClr>
                </a:outerShdw>
              </a:effectLst>
              <a:latin typeface="+mn-lt"/>
              <a:ea typeface="+mn-ea"/>
              <a:cs typeface="+mn-cs"/>
            </a:endParaRPr>
          </a:p>
        </p:txBody>
      </p:sp>
      <p:pic>
        <p:nvPicPr>
          <p:cNvPr id="2050" name="Picture 2" descr="Image may contain: tex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178692" y="1690688"/>
            <a:ext cx="3834616" cy="435133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ommunity Living Logo - Colour clear cut.png"/>
          <p:cNvPicPr>
            <a:picLocks noChangeAspect="1"/>
          </p:cNvPicPr>
          <p:nvPr/>
        </p:nvPicPr>
        <p:blipFill>
          <a:blip r:embed="rId4" cstate="print"/>
          <a:srcRect/>
          <a:stretch>
            <a:fillRect/>
          </a:stretch>
        </p:blipFill>
        <p:spPr bwMode="auto">
          <a:xfrm>
            <a:off x="9766598" y="461300"/>
            <a:ext cx="1587202" cy="720080"/>
          </a:xfrm>
          <a:prstGeom prst="rect">
            <a:avLst/>
          </a:prstGeom>
          <a:noFill/>
          <a:ln w="9525">
            <a:noFill/>
            <a:miter lim="800000"/>
            <a:headEnd/>
            <a:tailEnd/>
          </a:ln>
        </p:spPr>
      </p:pic>
    </p:spTree>
    <p:extLst>
      <p:ext uri="{BB962C8B-B14F-4D97-AF65-F5344CB8AC3E}">
        <p14:creationId xmlns:p14="http://schemas.microsoft.com/office/powerpoint/2010/main" val="1172484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sz="3600" b="1" dirty="0">
                <a:solidFill>
                  <a:srgbClr val="007E39"/>
                </a:solidFill>
                <a:effectLst>
                  <a:outerShdw blurRad="38100" dist="38100" dir="2700000" algn="tl">
                    <a:srgbClr val="000000">
                      <a:alpha val="43137"/>
                    </a:srgbClr>
                  </a:outerShdw>
                </a:effectLst>
                <a:latin typeface="+mn-lt"/>
                <a:ea typeface="+mn-ea"/>
                <a:cs typeface="+mn-cs"/>
              </a:rPr>
              <a:t>Challenges for families: </a:t>
            </a:r>
          </a:p>
        </p:txBody>
      </p:sp>
      <p:sp>
        <p:nvSpPr>
          <p:cNvPr id="3" name="Content Placeholder 2"/>
          <p:cNvSpPr>
            <a:spLocks noGrp="1"/>
          </p:cNvSpPr>
          <p:nvPr>
            <p:ph idx="1"/>
          </p:nvPr>
        </p:nvSpPr>
        <p:spPr/>
        <p:txBody>
          <a:bodyPr>
            <a:normAutofit/>
          </a:bodyPr>
          <a:lstStyle/>
          <a:p>
            <a:pPr marL="0" indent="0">
              <a:buNone/>
            </a:pPr>
            <a:r>
              <a:rPr lang="en-NZ" dirty="0"/>
              <a:t>Need to </a:t>
            </a:r>
            <a:r>
              <a:rPr lang="en-NZ" dirty="0" smtClean="0"/>
              <a:t>learn how </a:t>
            </a:r>
            <a:r>
              <a:rPr lang="en-NZ" dirty="0"/>
              <a:t>to navigate the </a:t>
            </a:r>
            <a:r>
              <a:rPr lang="en-NZ" dirty="0" smtClean="0"/>
              <a:t>system:</a:t>
            </a:r>
          </a:p>
          <a:p>
            <a:pPr lvl="1">
              <a:buFont typeface="Courier New" panose="02070309020205020404" pitchFamily="49" charset="0"/>
              <a:buChar char="o"/>
            </a:pPr>
            <a:r>
              <a:rPr lang="en-NZ" dirty="0" smtClean="0"/>
              <a:t> What disability services are available?</a:t>
            </a:r>
          </a:p>
          <a:p>
            <a:pPr lvl="1">
              <a:buFont typeface="Courier New" panose="02070309020205020404" pitchFamily="49" charset="0"/>
              <a:buChar char="o"/>
            </a:pPr>
            <a:r>
              <a:rPr lang="en-NZ" dirty="0" smtClean="0"/>
              <a:t> Where do I go to first?</a:t>
            </a:r>
          </a:p>
          <a:p>
            <a:pPr lvl="1">
              <a:buFont typeface="Courier New" panose="02070309020205020404" pitchFamily="49" charset="0"/>
              <a:buChar char="o"/>
            </a:pPr>
            <a:r>
              <a:rPr lang="en-NZ" dirty="0" smtClean="0"/>
              <a:t> Who is the best person to talk to?</a:t>
            </a:r>
          </a:p>
          <a:p>
            <a:pPr lvl="1">
              <a:buFont typeface="Courier New" panose="02070309020205020404" pitchFamily="49" charset="0"/>
              <a:buChar char="o"/>
            </a:pPr>
            <a:endParaRPr lang="en-NZ" sz="800" dirty="0"/>
          </a:p>
          <a:p>
            <a:pPr marL="0" lvl="1" indent="0">
              <a:spcBef>
                <a:spcPts val="1000"/>
              </a:spcBef>
              <a:buNone/>
            </a:pPr>
            <a:r>
              <a:rPr lang="en-NZ" sz="2800" dirty="0" smtClean="0"/>
              <a:t>Need </a:t>
            </a:r>
            <a:r>
              <a:rPr lang="en-NZ" sz="2800" dirty="0"/>
              <a:t>to adjust their family life: </a:t>
            </a:r>
          </a:p>
          <a:p>
            <a:pPr lvl="1">
              <a:buFont typeface="Courier New" panose="02070309020205020404" pitchFamily="49" charset="0"/>
              <a:buChar char="o"/>
            </a:pPr>
            <a:r>
              <a:rPr lang="en-NZ" dirty="0" smtClean="0"/>
              <a:t> How do we adapt to the new life style, different dynamics?</a:t>
            </a:r>
          </a:p>
          <a:p>
            <a:pPr lvl="1">
              <a:buFont typeface="Courier New" panose="02070309020205020404" pitchFamily="49" charset="0"/>
              <a:buChar char="o"/>
            </a:pPr>
            <a:r>
              <a:rPr lang="en-NZ" dirty="0" smtClean="0"/>
              <a:t> How do I talk with my children about their sibling’s disability?</a:t>
            </a:r>
          </a:p>
          <a:p>
            <a:pPr lvl="1">
              <a:buFont typeface="Courier New" panose="02070309020205020404" pitchFamily="49" charset="0"/>
              <a:buChar char="o"/>
            </a:pPr>
            <a:r>
              <a:rPr lang="en-NZ" dirty="0"/>
              <a:t> </a:t>
            </a:r>
            <a:r>
              <a:rPr lang="en-NZ" dirty="0" smtClean="0"/>
              <a:t>What do I tell my friends?</a:t>
            </a:r>
          </a:p>
          <a:p>
            <a:pPr lvl="1">
              <a:buFont typeface="Courier New" panose="02070309020205020404" pitchFamily="49" charset="0"/>
              <a:buChar char="o"/>
            </a:pPr>
            <a:r>
              <a:rPr lang="en-NZ" dirty="0" smtClean="0"/>
              <a:t> How do I deal with other people’s reactions?</a:t>
            </a:r>
          </a:p>
          <a:p>
            <a:pPr lvl="1">
              <a:buFont typeface="Courier New" panose="02070309020205020404" pitchFamily="49" charset="0"/>
              <a:buChar char="o"/>
            </a:pPr>
            <a:endParaRPr lang="en-NZ" dirty="0" smtClean="0"/>
          </a:p>
          <a:p>
            <a:pPr lvl="1">
              <a:buFont typeface="Courier New" panose="02070309020205020404" pitchFamily="49" charset="0"/>
              <a:buChar char="o"/>
            </a:pPr>
            <a:endParaRPr lang="en-NZ" sz="3600" b="1" dirty="0">
              <a:solidFill>
                <a:srgbClr val="007E39"/>
              </a:solidFill>
              <a:effectLst>
                <a:outerShdw blurRad="38100" dist="38100" dir="2700000" algn="tl">
                  <a:srgbClr val="000000">
                    <a:alpha val="43137"/>
                  </a:srgbClr>
                </a:outerShdw>
              </a:effectLst>
            </a:endParaRPr>
          </a:p>
          <a:p>
            <a:pPr marL="457200" lvl="1" indent="0">
              <a:buNone/>
            </a:pPr>
            <a:endParaRPr lang="en-NZ" sz="3600" b="1" dirty="0">
              <a:solidFill>
                <a:srgbClr val="007E39"/>
              </a:solidFill>
              <a:effectLst>
                <a:outerShdw blurRad="38100" dist="38100" dir="2700000" algn="tl">
                  <a:srgbClr val="000000">
                    <a:alpha val="43137"/>
                  </a:srgbClr>
                </a:outerShdw>
              </a:effectLst>
            </a:endParaRPr>
          </a:p>
        </p:txBody>
      </p:sp>
      <p:pic>
        <p:nvPicPr>
          <p:cNvPr id="4" name="Picture 4" descr="Community Living Logo - Colour clear cut.png"/>
          <p:cNvPicPr>
            <a:picLocks noChangeAspect="1"/>
          </p:cNvPicPr>
          <p:nvPr/>
        </p:nvPicPr>
        <p:blipFill>
          <a:blip r:embed="rId3" cstate="print"/>
          <a:srcRect/>
          <a:stretch>
            <a:fillRect/>
          </a:stretch>
        </p:blipFill>
        <p:spPr bwMode="auto">
          <a:xfrm>
            <a:off x="9558780" y="687637"/>
            <a:ext cx="1587202" cy="720080"/>
          </a:xfrm>
          <a:prstGeom prst="rect">
            <a:avLst/>
          </a:prstGeom>
          <a:noFill/>
          <a:ln w="9525">
            <a:noFill/>
            <a:miter lim="800000"/>
            <a:headEnd/>
            <a:tailEnd/>
          </a:ln>
        </p:spPr>
      </p:pic>
    </p:spTree>
    <p:extLst>
      <p:ext uri="{BB962C8B-B14F-4D97-AF65-F5344CB8AC3E}">
        <p14:creationId xmlns:p14="http://schemas.microsoft.com/office/powerpoint/2010/main" val="21110760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1091</TotalTime>
  <Words>2155</Words>
  <Application>Microsoft Office PowerPoint</Application>
  <PresentationFormat>Widescreen</PresentationFormat>
  <Paragraphs>317</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Courier New</vt:lpstr>
      <vt:lpstr>Office Theme</vt:lpstr>
      <vt:lpstr>SSPA Conference 2017 Wellington  Kim Simpson, Community Facilitator  Susanne Llopis, Disability Liaison Professional </vt:lpstr>
      <vt:lpstr>Overview </vt:lpstr>
      <vt:lpstr>Te Puna Awhina Service: </vt:lpstr>
      <vt:lpstr>Supporting children with special needs: </vt:lpstr>
      <vt:lpstr>Children’s rights:</vt:lpstr>
      <vt:lpstr>Disability and Social Inclusion:</vt:lpstr>
      <vt:lpstr>Challenges for families: </vt:lpstr>
      <vt:lpstr>The voice of a mother: </vt:lpstr>
      <vt:lpstr>Challenges for families: </vt:lpstr>
      <vt:lpstr>Challenges for families and professionals: </vt:lpstr>
      <vt:lpstr>Collaboration: </vt:lpstr>
      <vt:lpstr>Collaboration </vt:lpstr>
      <vt:lpstr>Collaboration – part of child centred/ family focused services </vt:lpstr>
      <vt:lpstr>Collaborative practice:</vt:lpstr>
      <vt:lpstr>Collaboration: </vt:lpstr>
      <vt:lpstr>Barriers to collaboration </vt:lpstr>
      <vt:lpstr>Benefits of collaborative practice  </vt:lpstr>
      <vt:lpstr>Benefits of collaborative practice  </vt:lpstr>
      <vt:lpstr>Case study </vt:lpstr>
      <vt:lpstr>Conclusion </vt:lpstr>
      <vt:lpstr>Appendix:</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‘Can you hear me?’ Professionals</dc:title>
  <dc:creator>Susanne Llopis</dc:creator>
  <cp:lastModifiedBy>SSPA national office</cp:lastModifiedBy>
  <cp:revision>107</cp:revision>
  <cp:lastPrinted>2017-08-27T21:50:43Z</cp:lastPrinted>
  <dcterms:created xsi:type="dcterms:W3CDTF">2017-07-12T02:16:14Z</dcterms:created>
  <dcterms:modified xsi:type="dcterms:W3CDTF">2017-08-31T03:50:40Z</dcterms:modified>
</cp:coreProperties>
</file>